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310" r:id="rId2"/>
    <p:sldId id="311" r:id="rId3"/>
    <p:sldId id="312" r:id="rId4"/>
    <p:sldId id="313"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B5ECD4-6C18-4ED6-AEE3-D9490C85B24E}" type="datetimeFigureOut">
              <a:rPr lang="pt-BR" smtClean="0"/>
              <a:t>24/04/2024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9B6D30-D230-47A8-9BD7-A9B597128862}" type="slidenum">
              <a:rPr lang="pt-BR" smtClean="0"/>
              <a:t>‹nº›</a:t>
            </a:fld>
            <a:endParaRPr lang="pt-BR"/>
          </a:p>
        </p:txBody>
      </p:sp>
    </p:spTree>
    <p:extLst>
      <p:ext uri="{BB962C8B-B14F-4D97-AF65-F5344CB8AC3E}">
        <p14:creationId xmlns:p14="http://schemas.microsoft.com/office/powerpoint/2010/main" val="579003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2746921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52A204-8248-4DF2-9F80-6333B97B46A7}"/>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E6E5EBD8-233E-45F0-ACCB-61AAE4E816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25115B7-FDB6-4013-84F1-15E599CDAEAA}"/>
              </a:ext>
            </a:extLst>
          </p:cNvPr>
          <p:cNvSpPr>
            <a:spLocks noGrp="1"/>
          </p:cNvSpPr>
          <p:nvPr>
            <p:ph type="dt" sz="half" idx="10"/>
          </p:nvPr>
        </p:nvSpPr>
        <p:spPr/>
        <p:txBody>
          <a:bodyPr/>
          <a:lstStyle/>
          <a:p>
            <a:fld id="{03C609B9-591B-42EB-B7A9-4FFDC30572E2}" type="datetimeFigureOut">
              <a:rPr lang="pt-BR" smtClean="0"/>
              <a:t>24/04/2024</a:t>
            </a:fld>
            <a:endParaRPr lang="pt-BR"/>
          </a:p>
        </p:txBody>
      </p:sp>
      <p:sp>
        <p:nvSpPr>
          <p:cNvPr id="5" name="Espaço Reservado para Rodapé 4">
            <a:extLst>
              <a:ext uri="{FF2B5EF4-FFF2-40B4-BE49-F238E27FC236}">
                <a16:creationId xmlns:a16="http://schemas.microsoft.com/office/drawing/2014/main" id="{C2467732-43A2-4137-95ED-1DADCBB04C9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2B0BCE1-8560-4500-B26A-BF46349C10DD}"/>
              </a:ext>
            </a:extLst>
          </p:cNvPr>
          <p:cNvSpPr>
            <a:spLocks noGrp="1"/>
          </p:cNvSpPr>
          <p:nvPr>
            <p:ph type="sldNum" sz="quarter" idx="12"/>
          </p:nvPr>
        </p:nvSpPr>
        <p:spPr/>
        <p:txBody>
          <a:bodyPr/>
          <a:lstStyle/>
          <a:p>
            <a:fld id="{BED6A6BA-2BEA-4EFE-9CD6-6FF86832D7C8}" type="slidenum">
              <a:rPr lang="pt-BR" smtClean="0"/>
              <a:t>‹nº›</a:t>
            </a:fld>
            <a:endParaRPr lang="pt-BR"/>
          </a:p>
        </p:txBody>
      </p:sp>
    </p:spTree>
    <p:extLst>
      <p:ext uri="{BB962C8B-B14F-4D97-AF65-F5344CB8AC3E}">
        <p14:creationId xmlns:p14="http://schemas.microsoft.com/office/powerpoint/2010/main" val="2883382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B66AB-1FFE-4CB9-8AE6-8B7A544B3F59}"/>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692B3B77-B07C-406C-A011-C7E390E37F60}"/>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7908FF3D-5CAC-4B2F-93A1-7252F23B9375}"/>
              </a:ext>
            </a:extLst>
          </p:cNvPr>
          <p:cNvSpPr>
            <a:spLocks noGrp="1"/>
          </p:cNvSpPr>
          <p:nvPr>
            <p:ph type="dt" sz="half" idx="10"/>
          </p:nvPr>
        </p:nvSpPr>
        <p:spPr/>
        <p:txBody>
          <a:bodyPr/>
          <a:lstStyle/>
          <a:p>
            <a:fld id="{03C609B9-591B-42EB-B7A9-4FFDC30572E2}" type="datetimeFigureOut">
              <a:rPr lang="pt-BR" smtClean="0"/>
              <a:t>24/04/2024</a:t>
            </a:fld>
            <a:endParaRPr lang="pt-BR"/>
          </a:p>
        </p:txBody>
      </p:sp>
      <p:sp>
        <p:nvSpPr>
          <p:cNvPr id="5" name="Espaço Reservado para Rodapé 4">
            <a:extLst>
              <a:ext uri="{FF2B5EF4-FFF2-40B4-BE49-F238E27FC236}">
                <a16:creationId xmlns:a16="http://schemas.microsoft.com/office/drawing/2014/main" id="{F496B993-9C5B-4C4B-8FEB-3BE9366D1EB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03C6854-FFB1-442F-BE2F-E55C675D2DDF}"/>
              </a:ext>
            </a:extLst>
          </p:cNvPr>
          <p:cNvSpPr>
            <a:spLocks noGrp="1"/>
          </p:cNvSpPr>
          <p:nvPr>
            <p:ph type="sldNum" sz="quarter" idx="12"/>
          </p:nvPr>
        </p:nvSpPr>
        <p:spPr/>
        <p:txBody>
          <a:bodyPr/>
          <a:lstStyle/>
          <a:p>
            <a:fld id="{BED6A6BA-2BEA-4EFE-9CD6-6FF86832D7C8}" type="slidenum">
              <a:rPr lang="pt-BR" smtClean="0"/>
              <a:t>‹nº›</a:t>
            </a:fld>
            <a:endParaRPr lang="pt-BR"/>
          </a:p>
        </p:txBody>
      </p:sp>
    </p:spTree>
    <p:extLst>
      <p:ext uri="{BB962C8B-B14F-4D97-AF65-F5344CB8AC3E}">
        <p14:creationId xmlns:p14="http://schemas.microsoft.com/office/powerpoint/2010/main" val="3859984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CEEC9A3-62D7-45C1-AE2C-395C87DCF4BA}"/>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429555CA-06A4-4FAB-992A-0D019427D410}"/>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96913DE-ADCE-421D-AF7F-C22090B781D0}"/>
              </a:ext>
            </a:extLst>
          </p:cNvPr>
          <p:cNvSpPr>
            <a:spLocks noGrp="1"/>
          </p:cNvSpPr>
          <p:nvPr>
            <p:ph type="dt" sz="half" idx="10"/>
          </p:nvPr>
        </p:nvSpPr>
        <p:spPr/>
        <p:txBody>
          <a:bodyPr/>
          <a:lstStyle/>
          <a:p>
            <a:fld id="{03C609B9-591B-42EB-B7A9-4FFDC30572E2}" type="datetimeFigureOut">
              <a:rPr lang="pt-BR" smtClean="0"/>
              <a:t>24/04/2024</a:t>
            </a:fld>
            <a:endParaRPr lang="pt-BR"/>
          </a:p>
        </p:txBody>
      </p:sp>
      <p:sp>
        <p:nvSpPr>
          <p:cNvPr id="5" name="Espaço Reservado para Rodapé 4">
            <a:extLst>
              <a:ext uri="{FF2B5EF4-FFF2-40B4-BE49-F238E27FC236}">
                <a16:creationId xmlns:a16="http://schemas.microsoft.com/office/drawing/2014/main" id="{1C93DEA4-763E-49CA-9BD0-3F98AF570D6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DD54BED-B2DB-4A9D-885A-390BB66C96CA}"/>
              </a:ext>
            </a:extLst>
          </p:cNvPr>
          <p:cNvSpPr>
            <a:spLocks noGrp="1"/>
          </p:cNvSpPr>
          <p:nvPr>
            <p:ph type="sldNum" sz="quarter" idx="12"/>
          </p:nvPr>
        </p:nvSpPr>
        <p:spPr/>
        <p:txBody>
          <a:bodyPr/>
          <a:lstStyle/>
          <a:p>
            <a:fld id="{BED6A6BA-2BEA-4EFE-9CD6-6FF86832D7C8}" type="slidenum">
              <a:rPr lang="pt-BR" smtClean="0"/>
              <a:t>‹nº›</a:t>
            </a:fld>
            <a:endParaRPr lang="pt-BR"/>
          </a:p>
        </p:txBody>
      </p:sp>
    </p:spTree>
    <p:extLst>
      <p:ext uri="{BB962C8B-B14F-4D97-AF65-F5344CB8AC3E}">
        <p14:creationId xmlns:p14="http://schemas.microsoft.com/office/powerpoint/2010/main" val="762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53AC72-D615-40DC-8E1B-F4FEE687B8C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A7F9282-FB5C-430D-BA51-AF3C7528CD10}"/>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7C0650E-CB26-4E17-8383-F0A4456471D4}"/>
              </a:ext>
            </a:extLst>
          </p:cNvPr>
          <p:cNvSpPr>
            <a:spLocks noGrp="1"/>
          </p:cNvSpPr>
          <p:nvPr>
            <p:ph type="dt" sz="half" idx="10"/>
          </p:nvPr>
        </p:nvSpPr>
        <p:spPr/>
        <p:txBody>
          <a:bodyPr/>
          <a:lstStyle/>
          <a:p>
            <a:fld id="{03C609B9-591B-42EB-B7A9-4FFDC30572E2}" type="datetimeFigureOut">
              <a:rPr lang="pt-BR" smtClean="0"/>
              <a:t>24/04/2024</a:t>
            </a:fld>
            <a:endParaRPr lang="pt-BR"/>
          </a:p>
        </p:txBody>
      </p:sp>
      <p:sp>
        <p:nvSpPr>
          <p:cNvPr id="5" name="Espaço Reservado para Rodapé 4">
            <a:extLst>
              <a:ext uri="{FF2B5EF4-FFF2-40B4-BE49-F238E27FC236}">
                <a16:creationId xmlns:a16="http://schemas.microsoft.com/office/drawing/2014/main" id="{31B2CFB8-ED80-473A-93AA-96E7AE9502D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F4F8CCB-CA64-44A1-9E0A-9FE87A0645E0}"/>
              </a:ext>
            </a:extLst>
          </p:cNvPr>
          <p:cNvSpPr>
            <a:spLocks noGrp="1"/>
          </p:cNvSpPr>
          <p:nvPr>
            <p:ph type="sldNum" sz="quarter" idx="12"/>
          </p:nvPr>
        </p:nvSpPr>
        <p:spPr/>
        <p:txBody>
          <a:bodyPr/>
          <a:lstStyle/>
          <a:p>
            <a:fld id="{BED6A6BA-2BEA-4EFE-9CD6-6FF86832D7C8}" type="slidenum">
              <a:rPr lang="pt-BR" smtClean="0"/>
              <a:t>‹nº›</a:t>
            </a:fld>
            <a:endParaRPr lang="pt-BR"/>
          </a:p>
        </p:txBody>
      </p:sp>
    </p:spTree>
    <p:extLst>
      <p:ext uri="{BB962C8B-B14F-4D97-AF65-F5344CB8AC3E}">
        <p14:creationId xmlns:p14="http://schemas.microsoft.com/office/powerpoint/2010/main" val="2868723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472DA0-B2E2-45B2-A5F4-7E96A90732FF}"/>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F773D553-1EB9-4C08-B95F-9C90CFF82A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15C6E779-8FA7-47D7-8BFA-683CABD2D410}"/>
              </a:ext>
            </a:extLst>
          </p:cNvPr>
          <p:cNvSpPr>
            <a:spLocks noGrp="1"/>
          </p:cNvSpPr>
          <p:nvPr>
            <p:ph type="dt" sz="half" idx="10"/>
          </p:nvPr>
        </p:nvSpPr>
        <p:spPr/>
        <p:txBody>
          <a:bodyPr/>
          <a:lstStyle/>
          <a:p>
            <a:fld id="{03C609B9-591B-42EB-B7A9-4FFDC30572E2}" type="datetimeFigureOut">
              <a:rPr lang="pt-BR" smtClean="0"/>
              <a:t>24/04/2024</a:t>
            </a:fld>
            <a:endParaRPr lang="pt-BR"/>
          </a:p>
        </p:txBody>
      </p:sp>
      <p:sp>
        <p:nvSpPr>
          <p:cNvPr id="5" name="Espaço Reservado para Rodapé 4">
            <a:extLst>
              <a:ext uri="{FF2B5EF4-FFF2-40B4-BE49-F238E27FC236}">
                <a16:creationId xmlns:a16="http://schemas.microsoft.com/office/drawing/2014/main" id="{E3BC5956-1664-47E2-AC3B-897235EC61A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2143CAE-C872-4BAF-960B-2BD0BA099944}"/>
              </a:ext>
            </a:extLst>
          </p:cNvPr>
          <p:cNvSpPr>
            <a:spLocks noGrp="1"/>
          </p:cNvSpPr>
          <p:nvPr>
            <p:ph type="sldNum" sz="quarter" idx="12"/>
          </p:nvPr>
        </p:nvSpPr>
        <p:spPr/>
        <p:txBody>
          <a:bodyPr/>
          <a:lstStyle/>
          <a:p>
            <a:fld id="{BED6A6BA-2BEA-4EFE-9CD6-6FF86832D7C8}" type="slidenum">
              <a:rPr lang="pt-BR" smtClean="0"/>
              <a:t>‹nº›</a:t>
            </a:fld>
            <a:endParaRPr lang="pt-BR"/>
          </a:p>
        </p:txBody>
      </p:sp>
    </p:spTree>
    <p:extLst>
      <p:ext uri="{BB962C8B-B14F-4D97-AF65-F5344CB8AC3E}">
        <p14:creationId xmlns:p14="http://schemas.microsoft.com/office/powerpoint/2010/main" val="3059637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726351-EAAD-4AE1-9CE8-77BDFAE12253}"/>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4F40B634-BB4D-4E32-9F99-FD89E2CC02D1}"/>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DF4A80C-394A-4DD5-8F6D-34F7355DFAB7}"/>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3B57D4AF-508F-4887-8A66-AB3B82B06A55}"/>
              </a:ext>
            </a:extLst>
          </p:cNvPr>
          <p:cNvSpPr>
            <a:spLocks noGrp="1"/>
          </p:cNvSpPr>
          <p:nvPr>
            <p:ph type="dt" sz="half" idx="10"/>
          </p:nvPr>
        </p:nvSpPr>
        <p:spPr/>
        <p:txBody>
          <a:bodyPr/>
          <a:lstStyle/>
          <a:p>
            <a:fld id="{03C609B9-591B-42EB-B7A9-4FFDC30572E2}" type="datetimeFigureOut">
              <a:rPr lang="pt-BR" smtClean="0"/>
              <a:t>24/04/2024</a:t>
            </a:fld>
            <a:endParaRPr lang="pt-BR"/>
          </a:p>
        </p:txBody>
      </p:sp>
      <p:sp>
        <p:nvSpPr>
          <p:cNvPr id="6" name="Espaço Reservado para Rodapé 5">
            <a:extLst>
              <a:ext uri="{FF2B5EF4-FFF2-40B4-BE49-F238E27FC236}">
                <a16:creationId xmlns:a16="http://schemas.microsoft.com/office/drawing/2014/main" id="{66EA1D65-9296-430D-BD6C-EF692BA5053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077CAE6-9585-4F12-84F0-5FAEE7ABF53E}"/>
              </a:ext>
            </a:extLst>
          </p:cNvPr>
          <p:cNvSpPr>
            <a:spLocks noGrp="1"/>
          </p:cNvSpPr>
          <p:nvPr>
            <p:ph type="sldNum" sz="quarter" idx="12"/>
          </p:nvPr>
        </p:nvSpPr>
        <p:spPr/>
        <p:txBody>
          <a:bodyPr/>
          <a:lstStyle/>
          <a:p>
            <a:fld id="{BED6A6BA-2BEA-4EFE-9CD6-6FF86832D7C8}" type="slidenum">
              <a:rPr lang="pt-BR" smtClean="0"/>
              <a:t>‹nº›</a:t>
            </a:fld>
            <a:endParaRPr lang="pt-BR"/>
          </a:p>
        </p:txBody>
      </p:sp>
    </p:spTree>
    <p:extLst>
      <p:ext uri="{BB962C8B-B14F-4D97-AF65-F5344CB8AC3E}">
        <p14:creationId xmlns:p14="http://schemas.microsoft.com/office/powerpoint/2010/main" val="1778212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DD228A-BE7A-40CE-8667-A7F247297197}"/>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36231193-A685-4B21-B334-F0C79BDCE8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304119BE-A547-4B40-B286-E2892AE476CD}"/>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B09518D7-DF9A-49D7-B5AC-3705CADB26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0212574B-EE7A-4C8D-B330-5C9BD16C6D85}"/>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602A6FFC-02D6-4D7D-A472-2CDB5BDEDD83}"/>
              </a:ext>
            </a:extLst>
          </p:cNvPr>
          <p:cNvSpPr>
            <a:spLocks noGrp="1"/>
          </p:cNvSpPr>
          <p:nvPr>
            <p:ph type="dt" sz="half" idx="10"/>
          </p:nvPr>
        </p:nvSpPr>
        <p:spPr/>
        <p:txBody>
          <a:bodyPr/>
          <a:lstStyle/>
          <a:p>
            <a:fld id="{03C609B9-591B-42EB-B7A9-4FFDC30572E2}" type="datetimeFigureOut">
              <a:rPr lang="pt-BR" smtClean="0"/>
              <a:t>24/04/2024</a:t>
            </a:fld>
            <a:endParaRPr lang="pt-BR"/>
          </a:p>
        </p:txBody>
      </p:sp>
      <p:sp>
        <p:nvSpPr>
          <p:cNvPr id="8" name="Espaço Reservado para Rodapé 7">
            <a:extLst>
              <a:ext uri="{FF2B5EF4-FFF2-40B4-BE49-F238E27FC236}">
                <a16:creationId xmlns:a16="http://schemas.microsoft.com/office/drawing/2014/main" id="{1B762CF7-5A31-48A5-9581-E0DFBA0F12BF}"/>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0267483B-CBA7-4CF3-BED7-4B60E10FC3AC}"/>
              </a:ext>
            </a:extLst>
          </p:cNvPr>
          <p:cNvSpPr>
            <a:spLocks noGrp="1"/>
          </p:cNvSpPr>
          <p:nvPr>
            <p:ph type="sldNum" sz="quarter" idx="12"/>
          </p:nvPr>
        </p:nvSpPr>
        <p:spPr/>
        <p:txBody>
          <a:bodyPr/>
          <a:lstStyle/>
          <a:p>
            <a:fld id="{BED6A6BA-2BEA-4EFE-9CD6-6FF86832D7C8}" type="slidenum">
              <a:rPr lang="pt-BR" smtClean="0"/>
              <a:t>‹nº›</a:t>
            </a:fld>
            <a:endParaRPr lang="pt-BR"/>
          </a:p>
        </p:txBody>
      </p:sp>
    </p:spTree>
    <p:extLst>
      <p:ext uri="{BB962C8B-B14F-4D97-AF65-F5344CB8AC3E}">
        <p14:creationId xmlns:p14="http://schemas.microsoft.com/office/powerpoint/2010/main" val="906589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7A1B29-27C9-4499-8EA4-7FA0571B34A9}"/>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84101F43-6DEE-44AB-8C35-9B28B00FD983}"/>
              </a:ext>
            </a:extLst>
          </p:cNvPr>
          <p:cNvSpPr>
            <a:spLocks noGrp="1"/>
          </p:cNvSpPr>
          <p:nvPr>
            <p:ph type="dt" sz="half" idx="10"/>
          </p:nvPr>
        </p:nvSpPr>
        <p:spPr/>
        <p:txBody>
          <a:bodyPr/>
          <a:lstStyle/>
          <a:p>
            <a:fld id="{03C609B9-591B-42EB-B7A9-4FFDC30572E2}" type="datetimeFigureOut">
              <a:rPr lang="pt-BR" smtClean="0"/>
              <a:t>24/04/2024</a:t>
            </a:fld>
            <a:endParaRPr lang="pt-BR"/>
          </a:p>
        </p:txBody>
      </p:sp>
      <p:sp>
        <p:nvSpPr>
          <p:cNvPr id="4" name="Espaço Reservado para Rodapé 3">
            <a:extLst>
              <a:ext uri="{FF2B5EF4-FFF2-40B4-BE49-F238E27FC236}">
                <a16:creationId xmlns:a16="http://schemas.microsoft.com/office/drawing/2014/main" id="{7A117494-6FA3-4D9D-94DC-65A956E44556}"/>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F4801692-4E10-4324-8683-934428E37282}"/>
              </a:ext>
            </a:extLst>
          </p:cNvPr>
          <p:cNvSpPr>
            <a:spLocks noGrp="1"/>
          </p:cNvSpPr>
          <p:nvPr>
            <p:ph type="sldNum" sz="quarter" idx="12"/>
          </p:nvPr>
        </p:nvSpPr>
        <p:spPr/>
        <p:txBody>
          <a:bodyPr/>
          <a:lstStyle/>
          <a:p>
            <a:fld id="{BED6A6BA-2BEA-4EFE-9CD6-6FF86832D7C8}" type="slidenum">
              <a:rPr lang="pt-BR" smtClean="0"/>
              <a:t>‹nº›</a:t>
            </a:fld>
            <a:endParaRPr lang="pt-BR"/>
          </a:p>
        </p:txBody>
      </p:sp>
    </p:spTree>
    <p:extLst>
      <p:ext uri="{BB962C8B-B14F-4D97-AF65-F5344CB8AC3E}">
        <p14:creationId xmlns:p14="http://schemas.microsoft.com/office/powerpoint/2010/main" val="49659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58997810-8A24-4A7D-A76A-CA45F4B2BF4F}"/>
              </a:ext>
            </a:extLst>
          </p:cNvPr>
          <p:cNvSpPr>
            <a:spLocks noGrp="1"/>
          </p:cNvSpPr>
          <p:nvPr>
            <p:ph type="dt" sz="half" idx="10"/>
          </p:nvPr>
        </p:nvSpPr>
        <p:spPr/>
        <p:txBody>
          <a:bodyPr/>
          <a:lstStyle/>
          <a:p>
            <a:fld id="{03C609B9-591B-42EB-B7A9-4FFDC30572E2}" type="datetimeFigureOut">
              <a:rPr lang="pt-BR" smtClean="0"/>
              <a:t>24/04/2024</a:t>
            </a:fld>
            <a:endParaRPr lang="pt-BR"/>
          </a:p>
        </p:txBody>
      </p:sp>
      <p:sp>
        <p:nvSpPr>
          <p:cNvPr id="3" name="Espaço Reservado para Rodapé 2">
            <a:extLst>
              <a:ext uri="{FF2B5EF4-FFF2-40B4-BE49-F238E27FC236}">
                <a16:creationId xmlns:a16="http://schemas.microsoft.com/office/drawing/2014/main" id="{E05C9B73-8750-411B-9CBC-E0392FF9E833}"/>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502ED26E-3190-4D0B-BB78-C776912160A0}"/>
              </a:ext>
            </a:extLst>
          </p:cNvPr>
          <p:cNvSpPr>
            <a:spLocks noGrp="1"/>
          </p:cNvSpPr>
          <p:nvPr>
            <p:ph type="sldNum" sz="quarter" idx="12"/>
          </p:nvPr>
        </p:nvSpPr>
        <p:spPr/>
        <p:txBody>
          <a:bodyPr/>
          <a:lstStyle/>
          <a:p>
            <a:fld id="{BED6A6BA-2BEA-4EFE-9CD6-6FF86832D7C8}" type="slidenum">
              <a:rPr lang="pt-BR" smtClean="0"/>
              <a:t>‹nº›</a:t>
            </a:fld>
            <a:endParaRPr lang="pt-BR"/>
          </a:p>
        </p:txBody>
      </p:sp>
    </p:spTree>
    <p:extLst>
      <p:ext uri="{BB962C8B-B14F-4D97-AF65-F5344CB8AC3E}">
        <p14:creationId xmlns:p14="http://schemas.microsoft.com/office/powerpoint/2010/main" val="1651708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28BC79-21F0-4218-ACD7-737DB2CC1CF6}"/>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94F13A49-60A4-4FE0-927E-CBAF068B17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4446F1E5-DF4C-4691-99CD-D003C8541C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35E7E027-5017-49F4-B98B-6841012791C3}"/>
              </a:ext>
            </a:extLst>
          </p:cNvPr>
          <p:cNvSpPr>
            <a:spLocks noGrp="1"/>
          </p:cNvSpPr>
          <p:nvPr>
            <p:ph type="dt" sz="half" idx="10"/>
          </p:nvPr>
        </p:nvSpPr>
        <p:spPr/>
        <p:txBody>
          <a:bodyPr/>
          <a:lstStyle/>
          <a:p>
            <a:fld id="{03C609B9-591B-42EB-B7A9-4FFDC30572E2}" type="datetimeFigureOut">
              <a:rPr lang="pt-BR" smtClean="0"/>
              <a:t>24/04/2024</a:t>
            </a:fld>
            <a:endParaRPr lang="pt-BR"/>
          </a:p>
        </p:txBody>
      </p:sp>
      <p:sp>
        <p:nvSpPr>
          <p:cNvPr id="6" name="Espaço Reservado para Rodapé 5">
            <a:extLst>
              <a:ext uri="{FF2B5EF4-FFF2-40B4-BE49-F238E27FC236}">
                <a16:creationId xmlns:a16="http://schemas.microsoft.com/office/drawing/2014/main" id="{71E1E384-25BC-497E-9BE8-0CAF25C3690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D95774B-0087-4CBD-B5A9-98FAB06074AC}"/>
              </a:ext>
            </a:extLst>
          </p:cNvPr>
          <p:cNvSpPr>
            <a:spLocks noGrp="1"/>
          </p:cNvSpPr>
          <p:nvPr>
            <p:ph type="sldNum" sz="quarter" idx="12"/>
          </p:nvPr>
        </p:nvSpPr>
        <p:spPr/>
        <p:txBody>
          <a:bodyPr/>
          <a:lstStyle/>
          <a:p>
            <a:fld id="{BED6A6BA-2BEA-4EFE-9CD6-6FF86832D7C8}" type="slidenum">
              <a:rPr lang="pt-BR" smtClean="0"/>
              <a:t>‹nº›</a:t>
            </a:fld>
            <a:endParaRPr lang="pt-BR"/>
          </a:p>
        </p:txBody>
      </p:sp>
    </p:spTree>
    <p:extLst>
      <p:ext uri="{BB962C8B-B14F-4D97-AF65-F5344CB8AC3E}">
        <p14:creationId xmlns:p14="http://schemas.microsoft.com/office/powerpoint/2010/main" val="2051029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1BBF9-3D35-4EEE-975A-C5876ABCF18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5933F495-DA9C-4FBF-8D70-2FB8ACB734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DB98A645-0C3E-4B78-909B-39E6309EEB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FF821E48-74CE-406B-B755-313D9B1E5B79}"/>
              </a:ext>
            </a:extLst>
          </p:cNvPr>
          <p:cNvSpPr>
            <a:spLocks noGrp="1"/>
          </p:cNvSpPr>
          <p:nvPr>
            <p:ph type="dt" sz="half" idx="10"/>
          </p:nvPr>
        </p:nvSpPr>
        <p:spPr/>
        <p:txBody>
          <a:bodyPr/>
          <a:lstStyle/>
          <a:p>
            <a:fld id="{03C609B9-591B-42EB-B7A9-4FFDC30572E2}" type="datetimeFigureOut">
              <a:rPr lang="pt-BR" smtClean="0"/>
              <a:t>24/04/2024</a:t>
            </a:fld>
            <a:endParaRPr lang="pt-BR"/>
          </a:p>
        </p:txBody>
      </p:sp>
      <p:sp>
        <p:nvSpPr>
          <p:cNvPr id="6" name="Espaço Reservado para Rodapé 5">
            <a:extLst>
              <a:ext uri="{FF2B5EF4-FFF2-40B4-BE49-F238E27FC236}">
                <a16:creationId xmlns:a16="http://schemas.microsoft.com/office/drawing/2014/main" id="{AAD6ED2B-763E-4073-9985-0897C0F77AF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462CA47-0363-4A12-B61C-2886197935EA}"/>
              </a:ext>
            </a:extLst>
          </p:cNvPr>
          <p:cNvSpPr>
            <a:spLocks noGrp="1"/>
          </p:cNvSpPr>
          <p:nvPr>
            <p:ph type="sldNum" sz="quarter" idx="12"/>
          </p:nvPr>
        </p:nvSpPr>
        <p:spPr/>
        <p:txBody>
          <a:bodyPr/>
          <a:lstStyle/>
          <a:p>
            <a:fld id="{BED6A6BA-2BEA-4EFE-9CD6-6FF86832D7C8}" type="slidenum">
              <a:rPr lang="pt-BR" smtClean="0"/>
              <a:t>‹nº›</a:t>
            </a:fld>
            <a:endParaRPr lang="pt-BR"/>
          </a:p>
        </p:txBody>
      </p:sp>
    </p:spTree>
    <p:extLst>
      <p:ext uri="{BB962C8B-B14F-4D97-AF65-F5344CB8AC3E}">
        <p14:creationId xmlns:p14="http://schemas.microsoft.com/office/powerpoint/2010/main" val="129720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CEA2EEC2-6000-40E2-BDC2-E886CC452D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51A215E8-28DB-429E-B5F2-F6E74A883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AAD90A9-9696-4DDD-9664-04C6EA1400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C609B9-591B-42EB-B7A9-4FFDC30572E2}" type="datetimeFigureOut">
              <a:rPr lang="pt-BR" smtClean="0"/>
              <a:t>24/04/2024</a:t>
            </a:fld>
            <a:endParaRPr lang="pt-BR"/>
          </a:p>
        </p:txBody>
      </p:sp>
      <p:sp>
        <p:nvSpPr>
          <p:cNvPr id="5" name="Espaço Reservado para Rodapé 4">
            <a:extLst>
              <a:ext uri="{FF2B5EF4-FFF2-40B4-BE49-F238E27FC236}">
                <a16:creationId xmlns:a16="http://schemas.microsoft.com/office/drawing/2014/main" id="{FAC3C6E7-9581-4654-97ED-3873491004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AA993497-A889-4874-BD91-63F1BA468E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D6A6BA-2BEA-4EFE-9CD6-6FF86832D7C8}" type="slidenum">
              <a:rPr lang="pt-BR" smtClean="0"/>
              <a:t>‹nº›</a:t>
            </a:fld>
            <a:endParaRPr lang="pt-BR"/>
          </a:p>
        </p:txBody>
      </p:sp>
    </p:spTree>
    <p:extLst>
      <p:ext uri="{BB962C8B-B14F-4D97-AF65-F5344CB8AC3E}">
        <p14:creationId xmlns:p14="http://schemas.microsoft.com/office/powerpoint/2010/main" val="1376738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1991544" y="379413"/>
            <a:ext cx="8136706" cy="1754326"/>
          </a:xfrm>
          <a:prstGeom prst="rect">
            <a:avLst/>
          </a:prstGeom>
          <a:noFill/>
        </p:spPr>
        <p:txBody>
          <a:bodyPr wrap="square">
            <a:spAutoFit/>
          </a:bodyPr>
          <a:lstStyle/>
          <a:p>
            <a:pPr algn="ctr">
              <a:defRPr/>
            </a:pPr>
            <a:endParaRPr lang="pt-BR" sz="3600" b="1" dirty="0">
              <a:effectLst>
                <a:outerShdw blurRad="38100" dist="38100" dir="2700000" algn="tl">
                  <a:srgbClr val="000000">
                    <a:alpha val="43137"/>
                  </a:srgbClr>
                </a:outerShdw>
              </a:effectLst>
              <a:latin typeface="Arial" panose="020B0604020202020204" pitchFamily="34" charset="0"/>
            </a:endParaRPr>
          </a:p>
          <a:p>
            <a:pPr algn="ctr">
              <a:defRPr/>
            </a:pPr>
            <a:r>
              <a:rPr lang="pt-BR" sz="3600" b="1" dirty="0">
                <a:effectLst>
                  <a:outerShdw blurRad="38100" dist="38100" dir="2700000" algn="tl">
                    <a:srgbClr val="000000">
                      <a:alpha val="43137"/>
                    </a:srgbClr>
                  </a:outerShdw>
                </a:effectLst>
                <a:latin typeface="Arial" panose="020B0604020202020204" pitchFamily="34" charset="0"/>
              </a:rPr>
              <a:t>Improbidade Administrativa -Aspectos processuais </a:t>
            </a:r>
            <a:endParaRPr lang="en-US" sz="3400" b="1" dirty="0">
              <a:effectLst>
                <a:outerShdw blurRad="38100" dist="38100" dir="2700000" algn="tl">
                  <a:srgbClr val="000000">
                    <a:alpha val="43137"/>
                  </a:srgbClr>
                </a:outerShdw>
              </a:effectLst>
              <a:latin typeface="Arial" pitchFamily="34" charset="0"/>
            </a:endParaRPr>
          </a:p>
        </p:txBody>
      </p:sp>
      <p:sp>
        <p:nvSpPr>
          <p:cNvPr id="2" name="CaixaDeTexto 1"/>
          <p:cNvSpPr txBox="1"/>
          <p:nvPr/>
        </p:nvSpPr>
        <p:spPr>
          <a:xfrm>
            <a:off x="2351088" y="6039831"/>
            <a:ext cx="7777162" cy="492125"/>
          </a:xfrm>
          <a:prstGeom prst="rect">
            <a:avLst/>
          </a:prstGeom>
          <a:noFill/>
        </p:spPr>
        <p:txBody>
          <a:bodyPr>
            <a:spAutoFit/>
          </a:bodyPr>
          <a:lstStyle/>
          <a:p>
            <a:pPr algn="ctr">
              <a:defRPr/>
            </a:pPr>
            <a:r>
              <a:rPr lang="pt-BR" sz="2600" b="1" dirty="0">
                <a:effectLst>
                  <a:outerShdw blurRad="38100" dist="38100" dir="2700000" algn="tl">
                    <a:srgbClr val="000000">
                      <a:alpha val="43137"/>
                    </a:srgbClr>
                  </a:outerShdw>
                </a:effectLst>
                <a:latin typeface="Arial" pitchFamily="34" charset="0"/>
              </a:rPr>
              <a:t>Prof. Rafael de Oliveira Costa</a:t>
            </a:r>
            <a:endParaRPr lang="en-US" sz="2600" b="1" dirty="0">
              <a:effectLst>
                <a:outerShdw blurRad="38100" dist="38100" dir="2700000" algn="tl">
                  <a:srgbClr val="000000">
                    <a:alpha val="43137"/>
                  </a:srgbClr>
                </a:outerShdw>
              </a:effectLst>
              <a:latin typeface="Arial" pitchFamily="34" charset="0"/>
            </a:endParaRPr>
          </a:p>
        </p:txBody>
      </p:sp>
      <p:pic>
        <p:nvPicPr>
          <p:cNvPr id="6" name="Imagem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9796" y="2670689"/>
            <a:ext cx="3672408" cy="2832191"/>
          </a:xfrm>
          <a:prstGeom prst="rect">
            <a:avLst/>
          </a:prstGeom>
        </p:spPr>
      </p:pic>
      <p:sp>
        <p:nvSpPr>
          <p:cNvPr id="4" name="Espaço Reservado para Número de Slide 3"/>
          <p:cNvSpPr>
            <a:spLocks noGrp="1"/>
          </p:cNvSpPr>
          <p:nvPr>
            <p:ph type="sldNum" sz="quarter" idx="12"/>
          </p:nvPr>
        </p:nvSpPr>
        <p:spPr/>
        <p:txBody>
          <a:bodyPr/>
          <a:lstStyle/>
          <a:p>
            <a:pPr>
              <a:defRPr/>
            </a:pPr>
            <a:fld id="{EBE696D3-95B1-402A-A1D3-B196F6910553}" type="slidenum">
              <a:rPr lang="en-US" altLang="pt-BR" smtClean="0"/>
              <a:pPr>
                <a:defRPr/>
              </a:pPr>
              <a:t>1</a:t>
            </a:fld>
            <a:endParaRPr lang="en-US" altLang="pt-BR" dirty="0"/>
          </a:p>
        </p:txBody>
      </p:sp>
    </p:spTree>
    <p:extLst>
      <p:ext uri="{BB962C8B-B14F-4D97-AF65-F5344CB8AC3E}">
        <p14:creationId xmlns:p14="http://schemas.microsoft.com/office/powerpoint/2010/main" val="197592930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8848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	B.2)	Há litisconsórcio necessário entre o agente público e os terceiros beneficiados com o ato ímprobo? Não (STJ, </a:t>
            </a:r>
            <a:r>
              <a:rPr lang="pt-BR" sz="2400" dirty="0" err="1">
                <a:latin typeface="Arial" panose="020B0604020202020204" pitchFamily="34" charset="0"/>
                <a:cs typeface="Arial" panose="020B0604020202020204" pitchFamily="34" charset="0"/>
              </a:rPr>
              <a:t>AgRg</a:t>
            </a:r>
            <a:r>
              <a:rPr lang="pt-BR" sz="2400" dirty="0">
                <a:latin typeface="Arial" panose="020B0604020202020204" pitchFamily="34" charset="0"/>
                <a:cs typeface="Arial" panose="020B0604020202020204" pitchFamily="34" charset="0"/>
              </a:rPr>
              <a:t> no </a:t>
            </a:r>
            <a:r>
              <a:rPr lang="pt-BR" sz="2400" dirty="0" err="1">
                <a:latin typeface="Arial" panose="020B0604020202020204" pitchFamily="34" charset="0"/>
                <a:cs typeface="Arial" panose="020B0604020202020204" pitchFamily="34" charset="0"/>
              </a:rPr>
              <a:t>REsp</a:t>
            </a:r>
            <a:r>
              <a:rPr lang="pt-BR" sz="2400" dirty="0">
                <a:latin typeface="Arial" panose="020B0604020202020204" pitchFamily="34" charset="0"/>
                <a:cs typeface="Arial" panose="020B0604020202020204" pitchFamily="34" charset="0"/>
              </a:rPr>
              <a:t> 1.461.489/MG).</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C) Posição da pessoa jurídica interessada - três possibilidades:</a:t>
            </a:r>
          </a:p>
          <a:p>
            <a:pPr algn="just">
              <a:buNone/>
            </a:pPr>
            <a:r>
              <a:rPr lang="pt-BR" sz="2400" dirty="0">
                <a:latin typeface="Arial" panose="020B0604020202020204" pitchFamily="34" charset="0"/>
                <a:cs typeface="Arial" panose="020B0604020202020204" pitchFamily="34" charset="0"/>
              </a:rPr>
              <a:t>	1) integrar o polo ativo ao lado do Ministério Público, como espécie de litisconsórcio facultativo ativo; </a:t>
            </a:r>
          </a:p>
          <a:p>
            <a:pPr algn="just">
              <a:buNone/>
            </a:pPr>
            <a:r>
              <a:rPr lang="pt-BR" sz="2400" dirty="0">
                <a:latin typeface="Arial" panose="020B0604020202020204" pitchFamily="34" charset="0"/>
                <a:cs typeface="Arial" panose="020B0604020202020204" pitchFamily="34" charset="0"/>
              </a:rPr>
              <a:t>	2) integrar o polo passivo da demanda, com a possibilidade de contestar o pedido, configurando litisconsórcio facultativo passivo; </a:t>
            </a:r>
          </a:p>
          <a:p>
            <a:pPr algn="just">
              <a:buNone/>
            </a:pPr>
            <a:r>
              <a:rPr lang="pt-BR" sz="2400" dirty="0">
                <a:latin typeface="Arial" panose="020B0604020202020204" pitchFamily="34" charset="0"/>
                <a:cs typeface="Arial" panose="020B0604020202020204" pitchFamily="34" charset="0"/>
              </a:rPr>
              <a:t>	3) assumir postura inerte, abstendo-se de contestar o pedido ou assumir o polo ativo. (parcela da doutrina vai sustentar que não é mais possível, por ter sido afastada a referência à Lei da Ação Popular).</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D) Competência: até o advento do Lei 14.230/21, a competência do foro era determinada pelo local em que ocorreu o dano, na forma do artigo 2º, da Lei nº 7.347/1985.</a:t>
            </a: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10</a:t>
            </a:fld>
            <a:endParaRPr lang="en-US" altLang="pt-BR" dirty="0"/>
          </a:p>
        </p:txBody>
      </p:sp>
    </p:spTree>
    <p:extLst>
      <p:ext uri="{BB962C8B-B14F-4D97-AF65-F5344CB8AC3E}">
        <p14:creationId xmlns:p14="http://schemas.microsoft.com/office/powerpoint/2010/main" val="1556955291"/>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831781" cy="5124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	D.1) Agora, contudo, a competência para o processamento das ações de improbidade passou a ser </a:t>
            </a:r>
            <a:r>
              <a:rPr lang="pt-BR" sz="2400" u="sng" dirty="0">
                <a:latin typeface="Arial" panose="020B0604020202020204" pitchFamily="34" charset="0"/>
                <a:cs typeface="Arial" panose="020B0604020202020204" pitchFamily="34" charset="0"/>
              </a:rPr>
              <a:t>concorrente</a:t>
            </a:r>
            <a:r>
              <a:rPr lang="pt-BR" sz="2400" dirty="0">
                <a:latin typeface="Arial" panose="020B0604020202020204" pitchFamily="34" charset="0"/>
                <a:cs typeface="Arial" panose="020B0604020202020204" pitchFamily="34" charset="0"/>
              </a:rPr>
              <a:t> entre:</a:t>
            </a:r>
          </a:p>
          <a:p>
            <a:pPr algn="just">
              <a:buNone/>
            </a:pPr>
            <a:r>
              <a:rPr lang="pt-BR" sz="2400" dirty="0">
                <a:latin typeface="Arial" panose="020B0604020202020204" pitchFamily="34" charset="0"/>
                <a:cs typeface="Arial" panose="020B0604020202020204" pitchFamily="34" charset="0"/>
              </a:rPr>
              <a:t>	a) foro do local onde ocorrer o dano; ou</a:t>
            </a:r>
          </a:p>
          <a:p>
            <a:pPr algn="just">
              <a:buNone/>
            </a:pPr>
            <a:r>
              <a:rPr lang="pt-BR" sz="2400" dirty="0">
                <a:latin typeface="Arial" panose="020B0604020202020204" pitchFamily="34" charset="0"/>
                <a:cs typeface="Arial" panose="020B0604020202020204" pitchFamily="34" charset="0"/>
              </a:rPr>
              <a:t>	b) foro da pessoa jurídica prejudicada (</a:t>
            </a:r>
            <a:r>
              <a:rPr lang="pt-BR" sz="2400" dirty="0">
                <a:solidFill>
                  <a:srgbClr val="FF0000"/>
                </a:solidFill>
                <a:latin typeface="Arial" panose="020B0604020202020204" pitchFamily="34" charset="0"/>
                <a:cs typeface="Arial" panose="020B0604020202020204" pitchFamily="34" charset="0"/>
              </a:rPr>
              <a:t>art. 17, § 4º-A A ação a que se refere o caput deste artigo deverá ser proposta perante o foro do local onde ocorrer o dano ou da pessoa jurídica prejudicada</a:t>
            </a:r>
            <a:r>
              <a:rPr lang="pt-BR" sz="2400" dirty="0">
                <a:latin typeface="Arial" panose="020B0604020202020204" pitchFamily="34" charset="0"/>
                <a:cs typeface="Arial" panose="020B0604020202020204" pitchFamily="34" charset="0"/>
              </a:rPr>
              <a:t>.) </a:t>
            </a:r>
            <a:endParaRPr lang="pt-BR" sz="2400" dirty="0">
              <a:solidFill>
                <a:srgbClr val="FF0000"/>
              </a:solidFill>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Obs. Incumbe ao MP escolher onde vai ajuizar. Decisão estratégica.</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err="1">
                <a:latin typeface="Arial" panose="020B0604020202020204" pitchFamily="34" charset="0"/>
                <a:cs typeface="Arial" panose="020B0604020202020204" pitchFamily="34" charset="0"/>
              </a:rPr>
              <a:t>Obs</a:t>
            </a:r>
            <a:r>
              <a:rPr lang="pt-BR" sz="2400" dirty="0">
                <a:latin typeface="Arial" panose="020B0604020202020204" pitchFamily="34" charset="0"/>
                <a:cs typeface="Arial" panose="020B0604020202020204" pitchFamily="34" charset="0"/>
              </a:rPr>
              <a:t> 2. Conflito de atribuições: CNMP com competência para dirimir conflitos de atribuição entre órgãos de distintos Ministérios Públicos.</a:t>
            </a:r>
          </a:p>
          <a:p>
            <a:pPr algn="just">
              <a:buNone/>
            </a:pPr>
            <a:r>
              <a:rPr lang="pt-BR" sz="2400" dirty="0">
                <a:latin typeface="Arial" panose="020B0604020202020204" pitchFamily="34" charset="0"/>
                <a:cs typeface="Arial" panose="020B0604020202020204" pitchFamily="34" charset="0"/>
              </a:rPr>
              <a:t>	</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11</a:t>
            </a:fld>
            <a:endParaRPr lang="en-US" altLang="pt-BR" dirty="0"/>
          </a:p>
        </p:txBody>
      </p:sp>
    </p:spTree>
    <p:extLst>
      <p:ext uri="{BB962C8B-B14F-4D97-AF65-F5344CB8AC3E}">
        <p14:creationId xmlns:p14="http://schemas.microsoft.com/office/powerpoint/2010/main" val="4011946788"/>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831781" cy="357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	D.2) Competência da Justiça Federal ou da Justiça Estadual em caso de repasse de verbas da União para Municípios, Estados e Distrito Federal, por meio de convênios - Conflito de Competência n. 142.354-BA, STJ: </a:t>
            </a:r>
            <a:r>
              <a:rPr lang="pt-BR" sz="2400" dirty="0">
                <a:solidFill>
                  <a:srgbClr val="FF0000"/>
                </a:solidFill>
                <a:latin typeface="Arial" panose="020B0604020202020204" pitchFamily="34" charset="0"/>
                <a:cs typeface="Arial" panose="020B0604020202020204" pitchFamily="34" charset="0"/>
              </a:rPr>
              <a:t>a mera transferência e incorporação de recursos federais, sujeito à fiscalização do TCU, não implica deslocamento de competência para Justiça Federal, dependendo, no caso concreto, da presença de um dos entes elencados no artigo 109, I, da Constituição.</a:t>
            </a:r>
          </a:p>
          <a:p>
            <a:pPr algn="just">
              <a:buNone/>
            </a:pPr>
            <a:endParaRPr lang="pt-BR" sz="2400" dirty="0">
              <a:latin typeface="Arial" panose="020B0604020202020204" pitchFamily="34" charset="0"/>
              <a:cs typeface="Arial" panose="020B0604020202020204" pitchFamily="34" charset="0"/>
            </a:endParaRPr>
          </a:p>
          <a:p>
            <a:pPr>
              <a:buNone/>
            </a:pPr>
            <a:r>
              <a:rPr lang="pt-BR" sz="2400" dirty="0">
                <a:latin typeface="Arial" panose="020B0604020202020204" pitchFamily="34" charset="0"/>
                <a:cs typeface="Arial" panose="020B0604020202020204" pitchFamily="34" charset="0"/>
              </a:rPr>
              <a:t>	E) Foro por prerrogativa de função: não incide nas ações de improbidade, exceto na hipótese de Ministro do STF.</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12</a:t>
            </a:fld>
            <a:endParaRPr lang="en-US" altLang="pt-BR" dirty="0"/>
          </a:p>
        </p:txBody>
      </p:sp>
    </p:spTree>
    <p:extLst>
      <p:ext uri="{BB962C8B-B14F-4D97-AF65-F5344CB8AC3E}">
        <p14:creationId xmlns:p14="http://schemas.microsoft.com/office/powerpoint/2010/main" val="2117511412"/>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1670050" y="620688"/>
            <a:ext cx="8928992"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rPr>
              <a:t>F) Requisitos da petição inicial:</a:t>
            </a:r>
          </a:p>
          <a:p>
            <a:pPr algn="just">
              <a:buNone/>
            </a:pPr>
            <a:r>
              <a:rPr lang="pt-BR" sz="2400" dirty="0">
                <a:latin typeface="Arial" panose="020B0604020202020204" pitchFamily="34" charset="0"/>
              </a:rPr>
              <a:t>	I - deverá individualizar a conduta do réu e apontar os elementos probatórios mínimos que demonstrem a ocorrência do ato ímprobo e de sua autoria, salvo impossibilidade devidamente fundamentada;</a:t>
            </a:r>
          </a:p>
          <a:p>
            <a:pPr algn="just">
              <a:buNone/>
            </a:pPr>
            <a:endParaRPr lang="pt-BR" sz="2400" dirty="0">
              <a:latin typeface="Arial" panose="020B0604020202020204" pitchFamily="34" charset="0"/>
            </a:endParaRPr>
          </a:p>
          <a:p>
            <a:pPr algn="just">
              <a:buNone/>
            </a:pPr>
            <a:r>
              <a:rPr lang="pt-BR" sz="2400" dirty="0">
                <a:latin typeface="Arial" panose="020B0604020202020204" pitchFamily="34" charset="0"/>
              </a:rPr>
              <a:t>	</a:t>
            </a:r>
            <a:r>
              <a:rPr lang="pt-BR" sz="2400" dirty="0">
                <a:solidFill>
                  <a:srgbClr val="FF0000"/>
                </a:solidFill>
                <a:latin typeface="Arial" panose="020B0604020202020204" pitchFamily="34" charset="0"/>
              </a:rPr>
              <a:t>Obs. A nova redação modifica o entendimento do STJ: “sob pena de esvaziar a utilidade da instrução e impossibilitar a</a:t>
            </a:r>
          </a:p>
          <a:p>
            <a:pPr algn="just">
              <a:buNone/>
            </a:pPr>
            <a:r>
              <a:rPr lang="pt-BR" sz="2400" dirty="0">
                <a:solidFill>
                  <a:srgbClr val="FF0000"/>
                </a:solidFill>
                <a:latin typeface="Arial" panose="020B0604020202020204" pitchFamily="34" charset="0"/>
              </a:rPr>
              <a:t>apuração judicial dos ilícitos nas ações de improbidade administrativa, a petição inicial não precisa descer a minúcias do comportamento de cada um dos réus. Basta a descrição genérica dos fatos e imputações.” (STJ, </a:t>
            </a:r>
            <a:r>
              <a:rPr lang="pt-BR" sz="2400" dirty="0" err="1">
                <a:solidFill>
                  <a:srgbClr val="FF0000"/>
                </a:solidFill>
                <a:latin typeface="Arial" panose="020B0604020202020204" pitchFamily="34" charset="0"/>
              </a:rPr>
              <a:t>REsp</a:t>
            </a:r>
            <a:r>
              <a:rPr lang="pt-BR" sz="2400" dirty="0">
                <a:solidFill>
                  <a:srgbClr val="FF0000"/>
                </a:solidFill>
                <a:latin typeface="Arial" panose="020B0604020202020204" pitchFamily="34" charset="0"/>
              </a:rPr>
              <a:t> 1513925-BA, Relator Ministro HERMAN BENJAMIN, SEGUNDA TURMA, Data do Julgamento 05/09/2017, Data da Publicação/Fonte </a:t>
            </a:r>
            <a:r>
              <a:rPr lang="pt-BR" sz="2400" dirty="0" err="1">
                <a:solidFill>
                  <a:srgbClr val="FF0000"/>
                </a:solidFill>
                <a:latin typeface="Arial" panose="020B0604020202020204" pitchFamily="34" charset="0"/>
              </a:rPr>
              <a:t>DJe</a:t>
            </a:r>
            <a:r>
              <a:rPr lang="pt-BR" sz="2400" dirty="0">
                <a:solidFill>
                  <a:srgbClr val="FF0000"/>
                </a:solidFill>
                <a:latin typeface="Arial" panose="020B0604020202020204" pitchFamily="34" charset="0"/>
              </a:rPr>
              <a:t> 13/09/2017)</a:t>
            </a:r>
            <a:endParaRPr lang="pt-BR" sz="2400" dirty="0">
              <a:latin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13</a:t>
            </a:fld>
            <a:endParaRPr lang="en-US" altLang="pt-BR" dirty="0"/>
          </a:p>
        </p:txBody>
      </p:sp>
    </p:spTree>
    <p:extLst>
      <p:ext uri="{BB962C8B-B14F-4D97-AF65-F5344CB8AC3E}">
        <p14:creationId xmlns:p14="http://schemas.microsoft.com/office/powerpoint/2010/main" val="2138108577"/>
      </p:ext>
    </p:extLst>
  </p:cSld>
  <p:clrMapOvr>
    <a:masterClrMapping/>
  </p:clrMapOvr>
  <p:transition spd="slow">
    <p:push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1670050" y="620688"/>
            <a:ext cx="8928992" cy="5278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rPr>
              <a:t>	II – será instruída com documentos ou justificação que contenham indícios suficientes da veracidade dos fatos e do dolo imputado ou com razões fundamentadas da impossibilidade de apresentação de qualquer dessas provas.</a:t>
            </a:r>
          </a:p>
          <a:p>
            <a:pPr algn="just">
              <a:buNone/>
            </a:pPr>
            <a:endParaRPr lang="pt-BR" sz="2400" dirty="0">
              <a:latin typeface="Arial" panose="020B0604020202020204" pitchFamily="34" charset="0"/>
            </a:endParaRPr>
          </a:p>
          <a:p>
            <a:pPr algn="just">
              <a:buNone/>
            </a:pPr>
            <a:r>
              <a:rPr lang="pt-BR" sz="2400" dirty="0">
                <a:latin typeface="Arial" panose="020B0604020202020204" pitchFamily="34" charset="0"/>
              </a:rPr>
              <a:t>G) Atipicidade das tutelas provisórias: </a:t>
            </a:r>
            <a:r>
              <a:rPr lang="pt-BR" sz="2400" dirty="0">
                <a:solidFill>
                  <a:srgbClr val="FF0000"/>
                </a:solidFill>
                <a:latin typeface="Arial" panose="020B0604020202020204" pitchFamily="34" charset="0"/>
              </a:rPr>
              <a:t>Art. 17, § 6º-A O Ministério Público poderá requerer as tutelas provisórias adequadas e necessárias, nos termos dos </a:t>
            </a:r>
            <a:r>
              <a:rPr lang="pt-BR" sz="2400" dirty="0" err="1">
                <a:solidFill>
                  <a:srgbClr val="FF0000"/>
                </a:solidFill>
                <a:latin typeface="Arial" panose="020B0604020202020204" pitchFamily="34" charset="0"/>
              </a:rPr>
              <a:t>arts</a:t>
            </a:r>
            <a:r>
              <a:rPr lang="pt-BR" sz="2400" dirty="0">
                <a:solidFill>
                  <a:srgbClr val="FF0000"/>
                </a:solidFill>
                <a:latin typeface="Arial" panose="020B0604020202020204" pitchFamily="34" charset="0"/>
              </a:rPr>
              <a:t>. 294 a 310 da Lei nº 13.105, de 16 de março de 2015 (Código de Processo Civil).</a:t>
            </a:r>
          </a:p>
          <a:p>
            <a:pPr algn="just">
              <a:buNone/>
            </a:pPr>
            <a:endParaRPr lang="pt-BR" sz="2400" dirty="0">
              <a:solidFill>
                <a:srgbClr val="FF0000"/>
              </a:solidFill>
              <a:latin typeface="Arial" panose="020B0604020202020204" pitchFamily="34" charset="0"/>
            </a:endParaRPr>
          </a:p>
          <a:p>
            <a:pPr algn="just">
              <a:buNone/>
            </a:pPr>
            <a:endParaRPr lang="pt-BR" sz="2400" dirty="0">
              <a:latin typeface="Arial" panose="020B0604020202020204" pitchFamily="34" charset="0"/>
            </a:endParaRPr>
          </a:p>
          <a:p>
            <a:pPr algn="just">
              <a:buNone/>
            </a:pPr>
            <a:endParaRPr lang="pt-BR" sz="2400" dirty="0">
              <a:latin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14</a:t>
            </a:fld>
            <a:endParaRPr lang="en-US" altLang="pt-BR" dirty="0"/>
          </a:p>
        </p:txBody>
      </p:sp>
    </p:spTree>
    <p:extLst>
      <p:ext uri="{BB962C8B-B14F-4D97-AF65-F5344CB8AC3E}">
        <p14:creationId xmlns:p14="http://schemas.microsoft.com/office/powerpoint/2010/main" val="136293135"/>
      </p:ext>
    </p:extLst>
  </p:cSld>
  <p:clrMapOvr>
    <a:masterClrMapping/>
  </p:clrMapOvr>
  <p:transition spd="slow">
    <p:push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810883" y="620688"/>
            <a:ext cx="10705381"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rPr>
              <a:t>L) Nova regulamentação da indisponibilidade de bens:</a:t>
            </a:r>
          </a:p>
          <a:p>
            <a:pPr algn="just">
              <a:buNone/>
            </a:pPr>
            <a:r>
              <a:rPr lang="pt-BR" sz="2400" dirty="0">
                <a:latin typeface="Arial" panose="020B0604020202020204" pitchFamily="34" charset="0"/>
              </a:rPr>
              <a:t>	</a:t>
            </a:r>
          </a:p>
          <a:p>
            <a:pPr algn="just">
              <a:buNone/>
            </a:pPr>
            <a:r>
              <a:rPr lang="pt-BR" sz="2400" dirty="0">
                <a:latin typeface="Arial" panose="020B0604020202020204" pitchFamily="34" charset="0"/>
              </a:rPr>
              <a:t>	1) Possibilidade de formulação do pedido em caráter antecedente ou incidente: </a:t>
            </a:r>
            <a:r>
              <a:rPr lang="pt-BR" sz="2400" dirty="0">
                <a:solidFill>
                  <a:srgbClr val="FF0000"/>
                </a:solidFill>
                <a:latin typeface="Arial" panose="020B0604020202020204" pitchFamily="34" charset="0"/>
              </a:rPr>
              <a:t>Art. 16. Na ação por improbidade administrativa poderá ser formulado, em caráter antecedente ou incidente, pedido de indisponibilidade de bens dos réus, a fim de garantir a integral recomposição do erário ou do acréscimo patrimonial resultante de enriquecimento ilícito.</a:t>
            </a:r>
          </a:p>
          <a:p>
            <a:pPr algn="just">
              <a:buNone/>
            </a:pPr>
            <a:r>
              <a:rPr lang="pt-BR" sz="2400" dirty="0">
                <a:solidFill>
                  <a:srgbClr val="FF0000"/>
                </a:solidFill>
                <a:latin typeface="Arial" panose="020B0604020202020204" pitchFamily="34" charset="0"/>
              </a:rPr>
              <a:t>	</a:t>
            </a:r>
          </a:p>
          <a:p>
            <a:pPr algn="just">
              <a:buNone/>
            </a:pPr>
            <a:r>
              <a:rPr lang="pt-BR" sz="2400" dirty="0">
                <a:solidFill>
                  <a:srgbClr val="FF0000"/>
                </a:solidFill>
                <a:latin typeface="Arial" panose="020B0604020202020204" pitchFamily="34" charset="0"/>
              </a:rPr>
              <a:t>	2) </a:t>
            </a:r>
            <a:r>
              <a:rPr lang="pt-BR" sz="2400" dirty="0">
                <a:latin typeface="Arial" panose="020B0604020202020204" pitchFamily="34" charset="0"/>
              </a:rPr>
              <a:t>Requisitos cumulativos para a decretação da indisponibilidade: </a:t>
            </a:r>
          </a:p>
          <a:p>
            <a:pPr algn="just">
              <a:buNone/>
            </a:pPr>
            <a:r>
              <a:rPr lang="pt-BR" sz="2400" dirty="0">
                <a:latin typeface="Arial" panose="020B0604020202020204" pitchFamily="34" charset="0"/>
              </a:rPr>
              <a:t>		a) perigo de dano irreparável ou de risco ao resultado útil do processo;</a:t>
            </a:r>
          </a:p>
          <a:p>
            <a:pPr algn="just">
              <a:buNone/>
            </a:pPr>
            <a:r>
              <a:rPr lang="pt-BR" sz="2400" dirty="0">
                <a:latin typeface="Arial" panose="020B0604020202020204" pitchFamily="34" charset="0"/>
              </a:rPr>
              <a:t>		b) da probabilidade da ocorrência dos atos descritos na petição inicial;</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15</a:t>
            </a:fld>
            <a:endParaRPr lang="en-US" altLang="pt-BR"/>
          </a:p>
        </p:txBody>
      </p:sp>
    </p:spTree>
    <p:extLst>
      <p:ext uri="{BB962C8B-B14F-4D97-AF65-F5344CB8AC3E}">
        <p14:creationId xmlns:p14="http://schemas.microsoft.com/office/powerpoint/2010/main" val="1654716088"/>
      </p:ext>
    </p:extLst>
  </p:cSld>
  <p:clrMapOvr>
    <a:masterClrMapping/>
  </p:clrMapOvr>
  <p:transition spd="slow">
    <p:push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500332" y="620689"/>
            <a:ext cx="11222966" cy="62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rPr>
              <a:t>		c) a oitiva do réu em 5 (cinco) dias, salvo se o contraditório puder inviabilizar a diligência  (</a:t>
            </a:r>
            <a:r>
              <a:rPr lang="pt-BR" sz="2400" dirty="0">
                <a:solidFill>
                  <a:srgbClr val="FF0000"/>
                </a:solidFill>
                <a:latin typeface="Arial" panose="020B0604020202020204" pitchFamily="34" charset="0"/>
              </a:rPr>
              <a:t>art. 16, § 3º O pedido de indisponibilidade de bens a que se refere o caput deste artigo apenas será deferido mediante a demonstração no caso concreto de perigo de dano irreparável ou de risco ao resultado útil do processo, desde que o juiz se convença da probabilidade da ocorrência dos atos descritos na petição inicial com fundamento nos respectivos elementos de instrução, após a oitiva do réu em 5 (cinco) dias. § 4º A indisponibilidade de bens poderá ser decretada sem a oitiva prévia do réu, sempre que o contraditório prévio puder comprovadamente frustrar a efetividade da medida ou houver outras circunstâncias que recomendem a proteção liminar, não podendo a urgência ser presumida.</a:t>
            </a:r>
            <a:r>
              <a:rPr lang="pt-BR" sz="2400" dirty="0">
                <a:latin typeface="Arial" panose="020B0604020202020204" pitchFamily="34" charset="0"/>
              </a:rPr>
              <a:t>)</a:t>
            </a:r>
          </a:p>
          <a:p>
            <a:pPr algn="just">
              <a:buNone/>
            </a:pPr>
            <a:endParaRPr lang="pt-BR" sz="2400" dirty="0">
              <a:latin typeface="Arial" panose="020B0604020202020204" pitchFamily="34" charset="0"/>
            </a:endParaRPr>
          </a:p>
          <a:p>
            <a:pPr algn="just">
              <a:buNone/>
            </a:pPr>
            <a:r>
              <a:rPr lang="pt-BR" sz="2400" dirty="0">
                <a:latin typeface="Arial" panose="020B0604020202020204" pitchFamily="34" charset="0"/>
              </a:rPr>
              <a:t>Obs. A indisponibilidade de bens não mais configura tutela de evidência, mas sim de urgência, que visa garantir o resultado útil do processo. </a:t>
            </a:r>
          </a:p>
          <a:p>
            <a:pPr algn="just">
              <a:buNone/>
            </a:pPr>
            <a:r>
              <a:rPr lang="pt-BR" sz="2400" dirty="0">
                <a:latin typeface="Arial" panose="020B0604020202020204" pitchFamily="34" charset="0"/>
              </a:rPr>
              <a:t>Obs. 2 Se antes o periculum in mora era presumido, agora precisa ser comprovado.</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16</a:t>
            </a:fld>
            <a:endParaRPr lang="en-US" altLang="pt-BR"/>
          </a:p>
        </p:txBody>
      </p:sp>
    </p:spTree>
    <p:extLst>
      <p:ext uri="{BB962C8B-B14F-4D97-AF65-F5344CB8AC3E}">
        <p14:creationId xmlns:p14="http://schemas.microsoft.com/office/powerpoint/2010/main" val="3119101276"/>
      </p:ext>
    </p:extLst>
  </p:cSld>
  <p:clrMapOvr>
    <a:masterClrMapping/>
  </p:clrMapOvr>
  <p:transition spd="slow">
    <p:push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1670050" y="620688"/>
            <a:ext cx="8928992"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rPr>
              <a:t>	3) Limite da indisponibilidade: o montante indicado na petição inicial como dano ao erário ou como enriquecimento ilícito (</a:t>
            </a:r>
            <a:r>
              <a:rPr lang="pt-BR" sz="2400" dirty="0">
                <a:solidFill>
                  <a:srgbClr val="FF0000"/>
                </a:solidFill>
                <a:latin typeface="Arial" panose="020B0604020202020204" pitchFamily="34" charset="0"/>
              </a:rPr>
              <a:t>art. 16, § 5º Se houver mais de um réu na ação, a somatória dos valores declarados indisponíveis não poderá superar o montante indicado na petição inicial como dano ao erário ou como enriquecimento ilícito.</a:t>
            </a:r>
            <a:r>
              <a:rPr lang="pt-BR" sz="2400" dirty="0">
                <a:latin typeface="Arial" panose="020B0604020202020204" pitchFamily="34" charset="0"/>
              </a:rPr>
              <a:t>).</a:t>
            </a:r>
          </a:p>
          <a:p>
            <a:pPr algn="just">
              <a:buNone/>
            </a:pPr>
            <a:r>
              <a:rPr lang="pt-BR" sz="2400" dirty="0">
                <a:latin typeface="Arial" panose="020B0604020202020204" pitchFamily="34" charset="0"/>
              </a:rPr>
              <a:t>	</a:t>
            </a:r>
          </a:p>
          <a:p>
            <a:pPr algn="just">
              <a:buNone/>
            </a:pPr>
            <a:r>
              <a:rPr lang="pt-BR" sz="2400" dirty="0">
                <a:latin typeface="Arial" panose="020B0604020202020204" pitchFamily="34" charset="0"/>
              </a:rPr>
              <a:t>	4) Substituição da indisponibilidade por caução: </a:t>
            </a:r>
            <a:r>
              <a:rPr lang="pt-BR" sz="2400" dirty="0">
                <a:solidFill>
                  <a:srgbClr val="FF0000"/>
                </a:solidFill>
                <a:latin typeface="Arial" panose="020B0604020202020204" pitchFamily="34" charset="0"/>
              </a:rPr>
              <a:t>art. 16, § 6º O valor da indisponibilidade considerará a estimativa de dano indicada na petição inicial, permitida a sua substituição por caução idônea, por fiança bancária ou por seguro-garantia judicial, a requerimento do réu, bem como a sua readequação durante a instrução do processo.</a:t>
            </a:r>
            <a:endParaRPr lang="pt-BR" sz="2400" dirty="0">
              <a:latin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17</a:t>
            </a:fld>
            <a:endParaRPr lang="en-US" altLang="pt-BR"/>
          </a:p>
        </p:txBody>
      </p:sp>
    </p:spTree>
    <p:extLst>
      <p:ext uri="{BB962C8B-B14F-4D97-AF65-F5344CB8AC3E}">
        <p14:creationId xmlns:p14="http://schemas.microsoft.com/office/powerpoint/2010/main" val="3486881132"/>
      </p:ext>
    </p:extLst>
  </p:cSld>
  <p:clrMapOvr>
    <a:masterClrMapping/>
  </p:clrMapOvr>
  <p:transition spd="slow">
    <p:push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1670050" y="620689"/>
            <a:ext cx="8928992"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solidFill>
                  <a:srgbClr val="FF0000"/>
                </a:solidFill>
                <a:latin typeface="Arial" panose="020B0604020202020204" pitchFamily="34" charset="0"/>
              </a:rPr>
              <a:t>	</a:t>
            </a:r>
            <a:r>
              <a:rPr lang="pt-BR" sz="2400" dirty="0">
                <a:latin typeface="Arial" panose="020B0604020202020204" pitchFamily="34" charset="0"/>
              </a:rPr>
              <a:t>5) Requisito específico da indisponibilidade de bens de terceiro: demonstração da efetiva concorrência para o ilícito (art. 16, § 7º </a:t>
            </a:r>
            <a:r>
              <a:rPr lang="pt-BR" sz="2400" dirty="0">
                <a:solidFill>
                  <a:srgbClr val="FF0000"/>
                </a:solidFill>
                <a:latin typeface="Arial" panose="020B0604020202020204" pitchFamily="34" charset="0"/>
              </a:rPr>
              <a:t>A indisponibilidade de bens de terceiro dependerá da demonstração da sua efetiva concorrência para os atos ilícitos apurados (...</a:t>
            </a:r>
            <a:r>
              <a:rPr lang="pt-BR" sz="2400" dirty="0">
                <a:latin typeface="Arial" panose="020B0604020202020204" pitchFamily="34" charset="0"/>
              </a:rPr>
              <a:t>).</a:t>
            </a:r>
          </a:p>
          <a:p>
            <a:pPr algn="just">
              <a:buNone/>
            </a:pPr>
            <a:r>
              <a:rPr lang="pt-BR" sz="2400" dirty="0">
                <a:latin typeface="Arial" panose="020B0604020202020204" pitchFamily="34" charset="0"/>
              </a:rPr>
              <a:t>	</a:t>
            </a:r>
          </a:p>
          <a:p>
            <a:pPr algn="just">
              <a:buNone/>
            </a:pPr>
            <a:r>
              <a:rPr lang="pt-BR" sz="2400" dirty="0">
                <a:latin typeface="Arial" panose="020B0604020202020204" pitchFamily="34" charset="0"/>
              </a:rPr>
              <a:t>	6) Requisito para a indisponibilidade de bens da pessoa jurídica quando atua como terceira: instauração de incidente de desconsideração da personalidade jurídica (não tem sentido).</a:t>
            </a:r>
          </a:p>
          <a:p>
            <a:pPr algn="just">
              <a:buNone/>
            </a:pPr>
            <a:r>
              <a:rPr lang="pt-BR" sz="2400" dirty="0">
                <a:latin typeface="Arial" panose="020B0604020202020204" pitchFamily="34" charset="0"/>
              </a:rPr>
              <a:t>	</a:t>
            </a:r>
          </a:p>
          <a:p>
            <a:pPr algn="just">
              <a:buNone/>
            </a:pPr>
            <a:r>
              <a:rPr lang="pt-BR" sz="2400">
                <a:latin typeface="Arial" panose="020B0604020202020204" pitchFamily="34" charset="0"/>
              </a:rPr>
              <a:t>	7</a:t>
            </a:r>
            <a:r>
              <a:rPr lang="pt-BR" sz="2400" dirty="0">
                <a:latin typeface="Arial" panose="020B0604020202020204" pitchFamily="34" charset="0"/>
              </a:rPr>
              <a:t>) Aplicação subsidiária do regime da tutela provisória de urgência previsto no CPC: </a:t>
            </a:r>
            <a:r>
              <a:rPr lang="pt-BR" sz="2400" dirty="0">
                <a:solidFill>
                  <a:srgbClr val="FF0000"/>
                </a:solidFill>
                <a:latin typeface="Arial" panose="020B0604020202020204" pitchFamily="34" charset="0"/>
              </a:rPr>
              <a:t>Art. 16, § 8º Aplica-se à indisponibilidade de bens regida por esta Lei, no que for cabível, o regime da tutela provisória de urgência da Lei nº 13.105, de 16 de março de 2015 (Código de Processo Civil).</a:t>
            </a:r>
            <a:endParaRPr lang="pt-BR" sz="2400" dirty="0">
              <a:latin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18</a:t>
            </a:fld>
            <a:endParaRPr lang="en-US" altLang="pt-BR"/>
          </a:p>
        </p:txBody>
      </p:sp>
    </p:spTree>
    <p:extLst>
      <p:ext uri="{BB962C8B-B14F-4D97-AF65-F5344CB8AC3E}">
        <p14:creationId xmlns:p14="http://schemas.microsoft.com/office/powerpoint/2010/main" val="4276420902"/>
      </p:ext>
    </p:extLst>
  </p:cSld>
  <p:clrMapOvr>
    <a:masterClrMapping/>
  </p:clrMapOvr>
  <p:transition spd="slow">
    <p:push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1670050" y="620689"/>
            <a:ext cx="8928992" cy="62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solidFill>
                  <a:srgbClr val="FF0000"/>
                </a:solidFill>
                <a:latin typeface="Arial" panose="020B0604020202020204" pitchFamily="34" charset="0"/>
              </a:rPr>
              <a:t>	</a:t>
            </a:r>
            <a:r>
              <a:rPr lang="pt-BR" sz="2400" dirty="0">
                <a:latin typeface="Arial" panose="020B0604020202020204" pitchFamily="34" charset="0"/>
              </a:rPr>
              <a:t>8) Recurso cabível contra a decisão que deferir ou indeferir a indisponibilidade: agravo de instrumento (art. 16, § 9º </a:t>
            </a:r>
            <a:r>
              <a:rPr lang="pt-BR" sz="2400" dirty="0">
                <a:solidFill>
                  <a:srgbClr val="FF0000"/>
                </a:solidFill>
                <a:latin typeface="Arial" panose="020B0604020202020204" pitchFamily="34" charset="0"/>
              </a:rPr>
              <a:t>Da decisão que deferir ou indeferir a medida relativa à indisponibilidade de bens caberá agravo de instrumento, nos termos da Lei nº 13.105, de 16 de março de 2015 (Código de Processo Civil).</a:t>
            </a:r>
          </a:p>
          <a:p>
            <a:pPr algn="just">
              <a:buNone/>
            </a:pPr>
            <a:endParaRPr lang="pt-BR" sz="2400" dirty="0">
              <a:solidFill>
                <a:srgbClr val="FF0000"/>
              </a:solidFill>
              <a:latin typeface="Arial" panose="020B0604020202020204" pitchFamily="34" charset="0"/>
            </a:endParaRPr>
          </a:p>
          <a:p>
            <a:pPr algn="just">
              <a:buNone/>
            </a:pPr>
            <a:r>
              <a:rPr lang="pt-BR" sz="2400" dirty="0">
                <a:latin typeface="Arial" panose="020B0604020202020204" pitchFamily="34" charset="0"/>
              </a:rPr>
              <a:t>	9) Não incidência da indisponibilidade sobre o valor da multa civil ou sobre o acréscimo patrimonial: </a:t>
            </a:r>
            <a:r>
              <a:rPr lang="pt-BR" sz="2400" dirty="0">
                <a:solidFill>
                  <a:srgbClr val="FF0000"/>
                </a:solidFill>
                <a:latin typeface="Arial" panose="020B0604020202020204" pitchFamily="34" charset="0"/>
              </a:rPr>
              <a:t>Art. 16, § 10. A indisponibilidade recairá sobre bens que assegurem </a:t>
            </a:r>
            <a:r>
              <a:rPr lang="pt-BR" sz="2400" u="sng" dirty="0">
                <a:solidFill>
                  <a:srgbClr val="FF0000"/>
                </a:solidFill>
                <a:latin typeface="Arial" panose="020B0604020202020204" pitchFamily="34" charset="0"/>
              </a:rPr>
              <a:t>exclusivamente o integral ressarcimento do dano ao erário</a:t>
            </a:r>
            <a:r>
              <a:rPr lang="pt-BR" sz="2400" dirty="0">
                <a:solidFill>
                  <a:srgbClr val="FF0000"/>
                </a:solidFill>
                <a:latin typeface="Arial" panose="020B0604020202020204" pitchFamily="34" charset="0"/>
              </a:rPr>
              <a:t>, sem incidir sobre os valores a serem eventualmente aplicados a título de multa civil ou sobre acréscimo patrimonial decorrente de atividade lícita.</a:t>
            </a:r>
          </a:p>
          <a:p>
            <a:pPr algn="just">
              <a:buNone/>
            </a:pPr>
            <a:r>
              <a:rPr lang="pt-BR" sz="2400" dirty="0">
                <a:latin typeface="Arial" panose="020B0604020202020204" pitchFamily="34" charset="0"/>
              </a:rPr>
              <a:t>		- Superado o Tema 1055/STJ, que admitia a abrangência da multa civil.</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19</a:t>
            </a:fld>
            <a:endParaRPr lang="en-US" altLang="pt-BR"/>
          </a:p>
        </p:txBody>
      </p:sp>
    </p:spTree>
    <p:extLst>
      <p:ext uri="{BB962C8B-B14F-4D97-AF65-F5344CB8AC3E}">
        <p14:creationId xmlns:p14="http://schemas.microsoft.com/office/powerpoint/2010/main" val="3838591075"/>
      </p:ext>
    </p:extLst>
  </p:cSld>
  <p:clrMapOvr>
    <a:masterClrMapping/>
  </p:clrMapOvr>
  <p:transition spd="slow">
    <p:push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1703388" y="46039"/>
            <a:ext cx="8856662" cy="7486665"/>
          </a:xfrm>
          <a:prstGeom prst="rect">
            <a:avLst/>
          </a:prstGeom>
          <a:noFill/>
        </p:spPr>
        <p:txBody>
          <a:bodyPr>
            <a:spAutoFit/>
          </a:bodyPr>
          <a:lstStyle/>
          <a:p>
            <a:pPr algn="ctr">
              <a:defRPr/>
            </a:pPr>
            <a:r>
              <a:rPr lang="pt-BR" sz="3000" b="1" dirty="0">
                <a:effectLst>
                  <a:outerShdw blurRad="38100" dist="38100" dir="2700000" algn="tl">
                    <a:srgbClr val="000000">
                      <a:alpha val="43137"/>
                    </a:srgbClr>
                  </a:outerShdw>
                </a:effectLst>
                <a:latin typeface="Arial" pitchFamily="34" charset="0"/>
              </a:rPr>
              <a:t>Apresentação do Professor</a:t>
            </a:r>
          </a:p>
          <a:p>
            <a:pPr algn="ctr">
              <a:defRPr/>
            </a:pPr>
            <a:endParaRPr lang="pt-BR" sz="1000" b="1" dirty="0">
              <a:effectLst>
                <a:outerShdw blurRad="38100" dist="38100" dir="2700000" algn="tl">
                  <a:srgbClr val="000000">
                    <a:alpha val="43137"/>
                  </a:srgbClr>
                </a:outerShdw>
              </a:effectLst>
              <a:latin typeface="Arial" pitchFamily="34" charset="0"/>
            </a:endParaRPr>
          </a:p>
          <a:p>
            <a:pPr marL="285750" indent="-285750" algn="just">
              <a:buFont typeface="Arial" pitchFamily="34" charset="0"/>
              <a:buChar char="•"/>
              <a:defRPr/>
            </a:pPr>
            <a:endParaRPr lang="pt-BR" sz="2800" dirty="0">
              <a:latin typeface="Arial" panose="020B0604020202020204" pitchFamily="34" charset="0"/>
            </a:endParaRPr>
          </a:p>
          <a:p>
            <a:pPr marL="285750" indent="-285750" algn="just">
              <a:buFont typeface="Arial" pitchFamily="34" charset="0"/>
              <a:buChar char="•"/>
              <a:defRPr/>
            </a:pPr>
            <a:r>
              <a:rPr lang="pt-BR" sz="2800" dirty="0">
                <a:latin typeface="Arial" panose="020B0604020202020204" pitchFamily="34" charset="0"/>
              </a:rPr>
              <a:t>Professor Visitante na Universidade da Califórnia-Berkeley (EUA).</a:t>
            </a:r>
          </a:p>
          <a:p>
            <a:pPr marL="285750" indent="-285750" algn="just">
              <a:buFont typeface="Arial" pitchFamily="34" charset="0"/>
              <a:buChar char="•"/>
              <a:defRPr/>
            </a:pPr>
            <a:r>
              <a:rPr lang="pt-BR" sz="2800" dirty="0">
                <a:latin typeface="Arial" panose="020B0604020202020204" pitchFamily="34" charset="0"/>
              </a:rPr>
              <a:t>Professor Visitante na Wayne </a:t>
            </a:r>
            <a:r>
              <a:rPr lang="pt-BR" sz="2800" dirty="0" err="1">
                <a:latin typeface="Arial" panose="020B0604020202020204" pitchFamily="34" charset="0"/>
              </a:rPr>
              <a:t>State</a:t>
            </a:r>
            <a:r>
              <a:rPr lang="pt-BR" sz="2800" dirty="0">
                <a:latin typeface="Arial" panose="020B0604020202020204" pitchFamily="34" charset="0"/>
              </a:rPr>
              <a:t> </a:t>
            </a:r>
            <a:r>
              <a:rPr lang="pt-BR" sz="2800" dirty="0" err="1">
                <a:latin typeface="Arial" panose="020B0604020202020204" pitchFamily="34" charset="0"/>
              </a:rPr>
              <a:t>University</a:t>
            </a:r>
            <a:r>
              <a:rPr lang="pt-BR" sz="2800" dirty="0">
                <a:latin typeface="Arial" panose="020B0604020202020204" pitchFamily="34" charset="0"/>
              </a:rPr>
              <a:t> (EUA).</a:t>
            </a:r>
          </a:p>
          <a:p>
            <a:pPr marL="285750" indent="-285750" algn="just">
              <a:buFont typeface="Arial" pitchFamily="34" charset="0"/>
              <a:buChar char="•"/>
              <a:defRPr/>
            </a:pPr>
            <a:r>
              <a:rPr lang="pt-BR" sz="2800" dirty="0">
                <a:latin typeface="Arial" panose="020B0604020202020204" pitchFamily="34" charset="0"/>
              </a:rPr>
              <a:t>Professor na Escola Superior do Ministério Público.</a:t>
            </a:r>
          </a:p>
          <a:p>
            <a:pPr marL="285750" indent="-285750" algn="just">
              <a:buFont typeface="Arial" pitchFamily="34" charset="0"/>
              <a:buChar char="•"/>
              <a:defRPr/>
            </a:pPr>
            <a:r>
              <a:rPr lang="pt-BR" sz="2800" dirty="0">
                <a:latin typeface="Arial" panose="020B0604020202020204" pitchFamily="34" charset="0"/>
              </a:rPr>
              <a:t>Doutor em Direito pela UFMG.</a:t>
            </a:r>
          </a:p>
          <a:p>
            <a:pPr marL="285750" indent="-285750" algn="just">
              <a:buFont typeface="Arial" pitchFamily="34" charset="0"/>
              <a:buChar char="•"/>
              <a:defRPr/>
            </a:pPr>
            <a:r>
              <a:rPr lang="pt-BR" sz="2800" dirty="0">
                <a:latin typeface="Arial" panose="020B0604020202020204" pitchFamily="34" charset="0"/>
              </a:rPr>
              <a:t>Mestre em Direito pela UFMG.</a:t>
            </a:r>
          </a:p>
          <a:p>
            <a:pPr marL="285750" indent="-285750" algn="just">
              <a:buFont typeface="Arial" pitchFamily="34" charset="0"/>
              <a:buChar char="•"/>
              <a:defRPr/>
            </a:pPr>
            <a:r>
              <a:rPr lang="pt-BR" sz="2800" dirty="0">
                <a:latin typeface="Arial" panose="020B0604020202020204" pitchFamily="34" charset="0"/>
              </a:rPr>
              <a:t>Graduado em Direito pela Universidade de Wisconsin (EUA) / UFMG.</a:t>
            </a:r>
          </a:p>
          <a:p>
            <a:pPr marL="285750" indent="-285750" algn="just">
              <a:buFont typeface="Arial" pitchFamily="34" charset="0"/>
              <a:buChar char="•"/>
              <a:defRPr/>
            </a:pPr>
            <a:r>
              <a:rPr lang="pt-BR" sz="2800" dirty="0">
                <a:latin typeface="Arial" panose="020B0604020202020204" pitchFamily="34" charset="0"/>
              </a:rPr>
              <a:t>Promotor de Justiça no Estado de São Paulo.</a:t>
            </a:r>
          </a:p>
          <a:p>
            <a:pPr marL="285750" indent="-285750" algn="just">
              <a:buFont typeface="Arial" pitchFamily="34" charset="0"/>
              <a:buChar char="•"/>
              <a:defRPr/>
            </a:pPr>
            <a:r>
              <a:rPr lang="pt-BR" sz="2800" dirty="0">
                <a:latin typeface="Arial" panose="020B0604020202020204" pitchFamily="34" charset="0"/>
              </a:rPr>
              <a:t>Revisor de Periódicos, incluindo o </a:t>
            </a:r>
            <a:r>
              <a:rPr lang="pt-BR" sz="2800" dirty="0" err="1">
                <a:latin typeface="Arial" panose="020B0604020202020204" pitchFamily="34" charset="0"/>
              </a:rPr>
              <a:t>Athens</a:t>
            </a:r>
            <a:r>
              <a:rPr lang="pt-BR" sz="2800" dirty="0">
                <a:latin typeface="Arial" panose="020B0604020202020204" pitchFamily="34" charset="0"/>
              </a:rPr>
              <a:t> </a:t>
            </a:r>
            <a:r>
              <a:rPr lang="pt-BR" sz="2800" dirty="0" err="1">
                <a:latin typeface="Arial" panose="020B0604020202020204" pitchFamily="34" charset="0"/>
              </a:rPr>
              <a:t>Journal</a:t>
            </a:r>
            <a:r>
              <a:rPr lang="pt-BR" sz="2800" dirty="0">
                <a:latin typeface="Arial" panose="020B0604020202020204" pitchFamily="34" charset="0"/>
              </a:rPr>
              <a:t> </a:t>
            </a:r>
            <a:r>
              <a:rPr lang="pt-BR" sz="2800" dirty="0" err="1">
                <a:latin typeface="Arial" panose="020B0604020202020204" pitchFamily="34" charset="0"/>
              </a:rPr>
              <a:t>of</a:t>
            </a:r>
            <a:r>
              <a:rPr lang="pt-BR" sz="2800" dirty="0">
                <a:latin typeface="Arial" panose="020B0604020202020204" pitchFamily="34" charset="0"/>
              </a:rPr>
              <a:t> Law.</a:t>
            </a:r>
          </a:p>
          <a:p>
            <a:pPr marL="285750" indent="-285750" algn="just">
              <a:buFont typeface="Arial" pitchFamily="34" charset="0"/>
              <a:buChar char="•"/>
              <a:defRPr/>
            </a:pPr>
            <a:endParaRPr lang="pt-BR" dirty="0"/>
          </a:p>
          <a:p>
            <a:pPr marL="285750" indent="-285750" algn="just">
              <a:buFont typeface="Arial" pitchFamily="34" charset="0"/>
              <a:buChar char="•"/>
              <a:defRPr/>
            </a:pPr>
            <a:endParaRPr lang="pt-BR" dirty="0"/>
          </a:p>
          <a:p>
            <a:pPr marL="285750" indent="-285750" algn="just">
              <a:buFont typeface="Arial" pitchFamily="34" charset="0"/>
              <a:buChar char="•"/>
              <a:defRPr/>
            </a:pPr>
            <a:endParaRPr lang="pt-BR" dirty="0"/>
          </a:p>
          <a:p>
            <a:pPr marL="285750" indent="-285750" algn="just">
              <a:buFont typeface="Arial" pitchFamily="34" charset="0"/>
              <a:buChar char="•"/>
              <a:defRPr/>
            </a:pPr>
            <a:endParaRPr lang="pt-BR" sz="2250" dirty="0">
              <a:latin typeface="Arial" pitchFamily="34" charset="0"/>
            </a:endParaRPr>
          </a:p>
        </p:txBody>
      </p:sp>
      <p:sp>
        <p:nvSpPr>
          <p:cNvPr id="2" name="Espaço Reservado para Número de Slide 1"/>
          <p:cNvSpPr>
            <a:spLocks noGrp="1"/>
          </p:cNvSpPr>
          <p:nvPr>
            <p:ph type="sldNum" sz="quarter" idx="12"/>
          </p:nvPr>
        </p:nvSpPr>
        <p:spPr/>
        <p:txBody>
          <a:bodyPr/>
          <a:lstStyle/>
          <a:p>
            <a:pPr>
              <a:defRPr/>
            </a:pPr>
            <a:fld id="{EBE696D3-95B1-402A-A1D3-B196F6910553}" type="slidenum">
              <a:rPr lang="en-US" altLang="pt-BR" smtClean="0"/>
              <a:pPr>
                <a:defRPr/>
              </a:pPr>
              <a:t>2</a:t>
            </a:fld>
            <a:endParaRPr lang="en-US" altLang="pt-BR"/>
          </a:p>
        </p:txBody>
      </p:sp>
    </p:spTree>
    <p:extLst>
      <p:ext uri="{BB962C8B-B14F-4D97-AF65-F5344CB8AC3E}">
        <p14:creationId xmlns:p14="http://schemas.microsoft.com/office/powerpoint/2010/main" val="3017340516"/>
      </p:ext>
    </p:extLst>
  </p:cSld>
  <p:clrMapOvr>
    <a:masterClrMapping/>
  </p:clrMapOvr>
  <p:transition spd="slow">
    <p:push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1670050" y="620689"/>
            <a:ext cx="8928992" cy="5709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rPr>
              <a:t>	10) Ordem de prioridade da indisponibilidade: em contradição com o CPC, o bloqueio de contas bancárias deve ocorrer apenas de forma subsidiária (</a:t>
            </a:r>
            <a:r>
              <a:rPr lang="pt-BR" sz="2400" dirty="0">
                <a:solidFill>
                  <a:srgbClr val="FF0000"/>
                </a:solidFill>
                <a:latin typeface="Arial" panose="020B0604020202020204" pitchFamily="34" charset="0"/>
              </a:rPr>
              <a:t>art. 16, § 11. A ordem de indisponibilidade de bens deverá priorizar veículos de via terrestre, bens imóveis, bens móveis em geral, semoventes, navios e aeronaves, ações e quotas de sociedades simples e empresárias, pedras e metais preciosos e, </a:t>
            </a:r>
            <a:r>
              <a:rPr lang="pt-BR" sz="2400" u="sng" dirty="0">
                <a:solidFill>
                  <a:srgbClr val="FF0000"/>
                </a:solidFill>
                <a:latin typeface="Arial" panose="020B0604020202020204" pitchFamily="34" charset="0"/>
              </a:rPr>
              <a:t>apenas na inexistência desses, </a:t>
            </a:r>
            <a:r>
              <a:rPr lang="pt-BR" sz="2400" dirty="0">
                <a:solidFill>
                  <a:srgbClr val="FF0000"/>
                </a:solidFill>
                <a:latin typeface="Arial" panose="020B0604020202020204" pitchFamily="34" charset="0"/>
              </a:rPr>
              <a:t>o bloqueio de contas bancárias, de forma a garantir a subsistência do acusado e a manutenção da atividade empresária ao longo do processo</a:t>
            </a:r>
            <a:r>
              <a:rPr lang="pt-BR" sz="2400" dirty="0">
                <a:latin typeface="Arial" panose="020B0604020202020204" pitchFamily="34" charset="0"/>
              </a:rPr>
              <a:t>.)</a:t>
            </a:r>
          </a:p>
          <a:p>
            <a:pPr algn="just">
              <a:buNone/>
            </a:pPr>
            <a:r>
              <a:rPr lang="pt-BR" sz="2400" dirty="0">
                <a:latin typeface="Arial" panose="020B0604020202020204" pitchFamily="34" charset="0"/>
              </a:rPr>
              <a:t>	11) Vedação à indisponibilidade de ativos inferiores a 40 salários mínimos: </a:t>
            </a:r>
            <a:r>
              <a:rPr lang="pt-BR" sz="2400" dirty="0">
                <a:solidFill>
                  <a:srgbClr val="FF0000"/>
                </a:solidFill>
                <a:latin typeface="Arial" panose="020B0604020202020204" pitchFamily="34" charset="0"/>
              </a:rPr>
              <a:t>art. 16, § 13. É vedada a decretação de indisponibilidade da quantia de até 40 (quarenta) salários mínimos depositados em caderneta de poupança, em outras aplicações financeiras ou em </a:t>
            </a:r>
            <a:r>
              <a:rPr lang="pt-BR" sz="2400" dirty="0" err="1">
                <a:solidFill>
                  <a:srgbClr val="FF0000"/>
                </a:solidFill>
                <a:latin typeface="Arial" panose="020B0604020202020204" pitchFamily="34" charset="0"/>
              </a:rPr>
              <a:t>conta-corrente</a:t>
            </a:r>
            <a:r>
              <a:rPr lang="pt-BR" sz="2400" dirty="0">
                <a:solidFill>
                  <a:srgbClr val="FF0000"/>
                </a:solidFill>
                <a:latin typeface="Arial" panose="020B0604020202020204" pitchFamily="34" charset="0"/>
              </a:rPr>
              <a:t>.</a:t>
            </a:r>
            <a:endParaRPr lang="pt-BR" sz="2400" dirty="0">
              <a:latin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20</a:t>
            </a:fld>
            <a:endParaRPr lang="en-US" altLang="pt-BR"/>
          </a:p>
        </p:txBody>
      </p:sp>
    </p:spTree>
    <p:extLst>
      <p:ext uri="{BB962C8B-B14F-4D97-AF65-F5344CB8AC3E}">
        <p14:creationId xmlns:p14="http://schemas.microsoft.com/office/powerpoint/2010/main" val="4205560627"/>
      </p:ext>
    </p:extLst>
  </p:cSld>
  <p:clrMapOvr>
    <a:masterClrMapping/>
  </p:clrMapOvr>
  <p:transition spd="slow">
    <p:push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1670050" y="620688"/>
            <a:ext cx="8928992"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rPr>
              <a:t>	12) Vedação à indisponibilidade de bem de família: art. </a:t>
            </a:r>
            <a:r>
              <a:rPr lang="pt-BR" sz="2400" dirty="0">
                <a:solidFill>
                  <a:srgbClr val="FF0000"/>
                </a:solidFill>
                <a:latin typeface="Arial" panose="020B0604020202020204" pitchFamily="34" charset="0"/>
              </a:rPr>
              <a:t>16, § 14. É vedada a decretação de indisponibilidade do bem de família do réu, salvo se comprovado que o imóvel seja fruto de vantagem patrimonial indevida, conforme descrito no art. 9º desta Lei. </a:t>
            </a:r>
          </a:p>
          <a:p>
            <a:pPr algn="just">
              <a:buNone/>
            </a:pPr>
            <a:endParaRPr lang="pt-BR" sz="2400" dirty="0">
              <a:solidFill>
                <a:srgbClr val="FF0000"/>
              </a:solidFill>
              <a:latin typeface="Arial" panose="020B0604020202020204" pitchFamily="34" charset="0"/>
            </a:endParaRPr>
          </a:p>
          <a:p>
            <a:pPr algn="just">
              <a:buNone/>
            </a:pPr>
            <a:r>
              <a:rPr lang="pt-BR" sz="2400" dirty="0">
                <a:solidFill>
                  <a:srgbClr val="FF0000"/>
                </a:solidFill>
                <a:latin typeface="Arial" panose="020B0604020202020204" pitchFamily="34" charset="0"/>
              </a:rPr>
              <a:t>	</a:t>
            </a:r>
            <a:r>
              <a:rPr lang="pt-BR" sz="2400" dirty="0">
                <a:latin typeface="Arial" panose="020B0604020202020204" pitchFamily="34" charset="0"/>
              </a:rPr>
              <a:t>Em sentido contrário: </a:t>
            </a:r>
            <a:r>
              <a:rPr lang="pt-BR" sz="2400" dirty="0">
                <a:solidFill>
                  <a:srgbClr val="FF0000"/>
                </a:solidFill>
                <a:latin typeface="Arial" panose="020B0604020202020204" pitchFamily="34" charset="0"/>
              </a:rPr>
              <a:t>Os bens de família podem ser objeto de medida de indisponibilidade prevista na Lei de Improbidade Administrativa, uma vez que há apenas a limitação de eventual alienação do bem. </a:t>
            </a:r>
            <a:r>
              <a:rPr lang="pt-BR" sz="2400" dirty="0" err="1">
                <a:solidFill>
                  <a:srgbClr val="FF0000"/>
                </a:solidFill>
                <a:latin typeface="Arial" panose="020B0604020202020204" pitchFamily="34" charset="0"/>
              </a:rPr>
              <a:t>REsp</a:t>
            </a:r>
            <a:r>
              <a:rPr lang="pt-BR" sz="2400" dirty="0">
                <a:solidFill>
                  <a:srgbClr val="FF0000"/>
                </a:solidFill>
                <a:latin typeface="Arial" panose="020B0604020202020204" pitchFamily="34" charset="0"/>
              </a:rPr>
              <a:t> 1461882/</a:t>
            </a:r>
            <a:r>
              <a:rPr lang="pt-BR" sz="2400" dirty="0" err="1">
                <a:solidFill>
                  <a:srgbClr val="FF0000"/>
                </a:solidFill>
                <a:latin typeface="Arial" panose="020B0604020202020204" pitchFamily="34" charset="0"/>
              </a:rPr>
              <a:t>PA,Rel</a:t>
            </a:r>
            <a:r>
              <a:rPr lang="pt-BR" sz="2400" dirty="0">
                <a:solidFill>
                  <a:srgbClr val="FF0000"/>
                </a:solidFill>
                <a:latin typeface="Arial" panose="020B0604020202020204" pitchFamily="34" charset="0"/>
              </a:rPr>
              <a:t>. Ministro SÉRGIO KUKINA, PRIMEIRA TURMA, Julgado em 05/03/2015,DJE 12/03/2015</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21</a:t>
            </a:fld>
            <a:endParaRPr lang="en-US" altLang="pt-BR"/>
          </a:p>
        </p:txBody>
      </p:sp>
    </p:spTree>
    <p:extLst>
      <p:ext uri="{BB962C8B-B14F-4D97-AF65-F5344CB8AC3E}">
        <p14:creationId xmlns:p14="http://schemas.microsoft.com/office/powerpoint/2010/main" val="3413194464"/>
      </p:ext>
    </p:extLst>
  </p:cSld>
  <p:clrMapOvr>
    <a:masterClrMapping/>
  </p:clrMapOvr>
  <p:transition spd="slow">
    <p:push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1670050" y="620688"/>
            <a:ext cx="8928992"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rPr>
              <a:t>	13) </a:t>
            </a:r>
            <a:r>
              <a:rPr lang="pt-BR" sz="2400" dirty="0" err="1">
                <a:latin typeface="Arial" panose="020B0604020202020204" pitchFamily="34" charset="0"/>
              </a:rPr>
              <a:t>Consequencialismo</a:t>
            </a:r>
            <a:r>
              <a:rPr lang="pt-BR" sz="2400" dirty="0">
                <a:latin typeface="Arial" panose="020B0604020202020204" pitchFamily="34" charset="0"/>
              </a:rPr>
              <a:t> judicial e indisponibilidade de bens: </a:t>
            </a:r>
            <a:r>
              <a:rPr lang="pt-BR" sz="2400" dirty="0">
                <a:solidFill>
                  <a:srgbClr val="FF0000"/>
                </a:solidFill>
                <a:latin typeface="Arial" panose="020B0604020202020204" pitchFamily="34" charset="0"/>
              </a:rPr>
              <a:t>art. 16, § 12. O juiz, ao apreciar o pedido de indisponibilidade de bens do réu a que se refere o caput deste artigo, observará os efeitos práticos da decisão, vedada a adoção de medida capaz de acarretar prejuízo à prestação de serviços públicos. - </a:t>
            </a:r>
            <a:r>
              <a:rPr lang="pt-BR" sz="2400" dirty="0">
                <a:latin typeface="Arial" panose="020B0604020202020204" pitchFamily="34" charset="0"/>
                <a:cs typeface="Arial" panose="020B0604020202020204" pitchFamily="34" charset="0"/>
              </a:rPr>
              <a:t>Isso inclui as consequências práticas em se indeferir a medida e, ao final, a sociedade restar sem reparação!</a:t>
            </a:r>
            <a:endParaRPr lang="pt-BR" sz="2400" dirty="0">
              <a:solidFill>
                <a:srgbClr val="FF0000"/>
              </a:solidFill>
              <a:latin typeface="Arial" panose="020B0604020202020204" pitchFamily="34" charset="0"/>
              <a:cs typeface="Arial" panose="020B0604020202020204" pitchFamily="34" charset="0"/>
            </a:endParaRPr>
          </a:p>
          <a:p>
            <a:pPr algn="just">
              <a:buNone/>
            </a:pPr>
            <a:endParaRPr lang="pt-BR" sz="2400" dirty="0">
              <a:solidFill>
                <a:srgbClr val="FF0000"/>
              </a:solidFill>
              <a:latin typeface="Arial" panose="020B0604020202020204" pitchFamily="34" charset="0"/>
            </a:endParaRPr>
          </a:p>
          <a:p>
            <a:pPr algn="just">
              <a:buNone/>
            </a:pPr>
            <a:r>
              <a:rPr lang="pt-BR" sz="2400" dirty="0">
                <a:latin typeface="Arial" panose="020B0604020202020204" pitchFamily="34" charset="0"/>
              </a:rPr>
              <a:t>Obs. Regra similar ao art. 20, da LINDB.</a:t>
            </a:r>
          </a:p>
          <a:p>
            <a:pPr algn="just">
              <a:buNone/>
            </a:pPr>
            <a:endParaRPr lang="pt-BR" sz="2400" dirty="0">
              <a:latin typeface="Arial" panose="020B0604020202020204" pitchFamily="34" charset="0"/>
            </a:endParaRPr>
          </a:p>
          <a:p>
            <a:pPr algn="just">
              <a:buNone/>
            </a:pPr>
            <a:endParaRPr lang="pt-BR" sz="2400" dirty="0">
              <a:latin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22</a:t>
            </a:fld>
            <a:endParaRPr lang="en-US" altLang="pt-BR"/>
          </a:p>
        </p:txBody>
      </p:sp>
    </p:spTree>
    <p:extLst>
      <p:ext uri="{BB962C8B-B14F-4D97-AF65-F5344CB8AC3E}">
        <p14:creationId xmlns:p14="http://schemas.microsoft.com/office/powerpoint/2010/main" val="2587624364"/>
      </p:ext>
    </p:extLst>
  </p:cSld>
  <p:clrMapOvr>
    <a:masterClrMapping/>
  </p:clrMapOvr>
  <p:transition spd="slow">
    <p:push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	F.1) É possível a indisponibilidade de bens quando o agente viola o art. 11, da Lei n° 8.429/92? Até o advento do Lei 14.230/21, o STJ entendia que sim (STJ, </a:t>
            </a:r>
            <a:r>
              <a:rPr lang="pt-BR" sz="2400" dirty="0" err="1">
                <a:latin typeface="Arial" panose="020B0604020202020204" pitchFamily="34" charset="0"/>
                <a:cs typeface="Arial" panose="020B0604020202020204" pitchFamily="34" charset="0"/>
              </a:rPr>
              <a:t>AgRg</a:t>
            </a:r>
            <a:r>
              <a:rPr lang="pt-BR" sz="2400" dirty="0">
                <a:latin typeface="Arial" panose="020B0604020202020204" pitchFamily="34" charset="0"/>
                <a:cs typeface="Arial" panose="020B0604020202020204" pitchFamily="34" charset="0"/>
              </a:rPr>
              <a:t> no </a:t>
            </a:r>
            <a:r>
              <a:rPr lang="pt-BR" sz="2400" dirty="0" err="1">
                <a:latin typeface="Arial" panose="020B0604020202020204" pitchFamily="34" charset="0"/>
                <a:cs typeface="Arial" panose="020B0604020202020204" pitchFamily="34" charset="0"/>
              </a:rPr>
              <a:t>REsp</a:t>
            </a:r>
            <a:r>
              <a:rPr lang="pt-BR" sz="2400" dirty="0">
                <a:latin typeface="Arial" panose="020B0604020202020204" pitchFamily="34" charset="0"/>
                <a:cs typeface="Arial" panose="020B0604020202020204" pitchFamily="34" charset="0"/>
              </a:rPr>
              <a:t> nº 1260737/RJ, </a:t>
            </a:r>
            <a:r>
              <a:rPr lang="pt-BR" sz="2400" dirty="0" err="1">
                <a:latin typeface="Arial" panose="020B0604020202020204" pitchFamily="34" charset="0"/>
                <a:cs typeface="Arial" panose="020B0604020202020204" pitchFamily="34" charset="0"/>
              </a:rPr>
              <a:t>Dje</a:t>
            </a:r>
            <a:r>
              <a:rPr lang="pt-BR" sz="2400" dirty="0">
                <a:latin typeface="Arial" panose="020B0604020202020204" pitchFamily="34" charset="0"/>
                <a:cs typeface="Arial" panose="020B0604020202020204" pitchFamily="34" charset="0"/>
              </a:rPr>
              <a:t> 25.11.2014). Contudo, é preciso verificar qual será a posição do Tribunal a partir das modificações realizadas.</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F.2) Abrangência: </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1) recairá sobre bens adquiridos antes ou depois da prática do ato de improbidade administrativa;</a:t>
            </a:r>
          </a:p>
          <a:p>
            <a:pPr algn="just">
              <a:buNone/>
            </a:pPr>
            <a:r>
              <a:rPr lang="pt-BR" sz="2400" dirty="0">
                <a:latin typeface="Arial" panose="020B0604020202020204" pitchFamily="34" charset="0"/>
                <a:cs typeface="Arial" panose="020B0604020202020204" pitchFamily="34" charset="0"/>
              </a:rPr>
              <a:t>		2) a constrição deverá atingir parcela do patrimônio dos réus que se mostre suficiente para o cumprimento da sentença, e não sobre o patrimônio integral dos réus. </a:t>
            </a:r>
          </a:p>
          <a:p>
            <a:pPr algn="just">
              <a:buNone/>
            </a:pPr>
            <a:r>
              <a:rPr lang="pt-BR" sz="2400" dirty="0">
                <a:latin typeface="Arial" panose="020B0604020202020204" pitchFamily="34" charset="0"/>
                <a:cs typeface="Arial" panose="020B0604020202020204" pitchFamily="34" charset="0"/>
              </a:rPr>
              <a:t>			- Atenção! Não há mais solidariedade em relação aos réus. Logo, não é </a:t>
            </a:r>
            <a:r>
              <a:rPr lang="pt-BR" sz="2400">
                <a:latin typeface="Arial" panose="020B0604020202020204" pitchFamily="34" charset="0"/>
                <a:cs typeface="Arial" panose="020B0604020202020204" pitchFamily="34" charset="0"/>
              </a:rPr>
              <a:t>possível indisponibilizar </a:t>
            </a:r>
            <a:r>
              <a:rPr lang="pt-BR" sz="2400" dirty="0">
                <a:latin typeface="Arial" panose="020B0604020202020204" pitchFamily="34" charset="0"/>
                <a:cs typeface="Arial" panose="020B0604020202020204" pitchFamily="34" charset="0"/>
              </a:rPr>
              <a:t>o valor total de um dos réus, mas apenas o valor por ele devido.</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23</a:t>
            </a:fld>
            <a:endParaRPr lang="en-US" altLang="pt-BR" dirty="0"/>
          </a:p>
        </p:txBody>
      </p:sp>
    </p:spTree>
    <p:extLst>
      <p:ext uri="{BB962C8B-B14F-4D97-AF65-F5344CB8AC3E}">
        <p14:creationId xmlns:p14="http://schemas.microsoft.com/office/powerpoint/2010/main" val="1832360549"/>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490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		</a:t>
            </a:r>
          </a:p>
          <a:p>
            <a:pPr algn="just">
              <a:buNone/>
            </a:pPr>
            <a:r>
              <a:rPr lang="pt-BR" sz="2400" dirty="0">
                <a:latin typeface="Arial" panose="020B0604020202020204" pitchFamily="34" charset="0"/>
                <a:cs typeface="Arial" panose="020B0604020202020204" pitchFamily="34" charset="0"/>
              </a:rPr>
              <a:t>	F.3) É necessária a comprovação da dilapidação de bens? Até o advento do Lei 14.230/21, o STJ entendia que não (STJ, 1ª Seção, </a:t>
            </a:r>
            <a:r>
              <a:rPr lang="pt-BR" sz="2400" dirty="0" err="1">
                <a:latin typeface="Arial" panose="020B0604020202020204" pitchFamily="34" charset="0"/>
                <a:cs typeface="Arial" panose="020B0604020202020204" pitchFamily="34" charset="0"/>
              </a:rPr>
              <a:t>REsp</a:t>
            </a:r>
            <a:r>
              <a:rPr lang="pt-BR" sz="2400" dirty="0">
                <a:latin typeface="Arial" panose="020B0604020202020204" pitchFamily="34" charset="0"/>
                <a:cs typeface="Arial" panose="020B0604020202020204" pitchFamily="34" charset="0"/>
              </a:rPr>
              <a:t> nº 1366721/BA, </a:t>
            </a:r>
            <a:r>
              <a:rPr lang="pt-BR" sz="2400" dirty="0" err="1">
                <a:latin typeface="Arial" panose="020B0604020202020204" pitchFamily="34" charset="0"/>
                <a:cs typeface="Arial" panose="020B0604020202020204" pitchFamily="34" charset="0"/>
              </a:rPr>
              <a:t>Dje</a:t>
            </a:r>
            <a:r>
              <a:rPr lang="pt-BR" sz="2400" dirty="0">
                <a:latin typeface="Arial" panose="020B0604020202020204" pitchFamily="34" charset="0"/>
                <a:cs typeface="Arial" panose="020B0604020202020204" pitchFamily="34" charset="0"/>
              </a:rPr>
              <a:t> 19.09.2014 – Recurso Repetitivo Tema 701).</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F.4) É preciso demonstrar o periculum in mora? </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A) Não – posição do STJ antes da Lei 14.230/21 (</a:t>
            </a:r>
            <a:r>
              <a:rPr lang="pt-BR" sz="2400" dirty="0">
                <a:solidFill>
                  <a:srgbClr val="FF0000"/>
                </a:solidFill>
                <a:latin typeface="Arial" panose="020B0604020202020204" pitchFamily="34" charset="0"/>
                <a:cs typeface="Arial" panose="020B0604020202020204" pitchFamily="34" charset="0"/>
              </a:rPr>
              <a:t>IMPROBIDADE ADMINISTRATIVA. Se a pessoa estiver sendo acusada de ter praticado atos de improbidade administrativa, poderá ser decretada a indisponibilidade de seus bens. Para isso, deverá ser provado o FUMUS BONI IURIS, ou seja, que há fortes indícios de que essa pessoa realmente praticou atos de improbidade. Não</a:t>
            </a:r>
            <a:endParaRPr lang="pt-BR" sz="2400" dirty="0">
              <a:latin typeface="Arial" panose="020B0604020202020204" pitchFamily="34" charset="0"/>
              <a:cs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24</a:t>
            </a:fld>
            <a:endParaRPr lang="en-US" altLang="pt-BR" dirty="0"/>
          </a:p>
        </p:txBody>
      </p:sp>
    </p:spTree>
    <p:extLst>
      <p:ext uri="{BB962C8B-B14F-4D97-AF65-F5344CB8AC3E}">
        <p14:creationId xmlns:p14="http://schemas.microsoft.com/office/powerpoint/2010/main" val="2637296644"/>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105567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solidFill>
                  <a:srgbClr val="FF0000"/>
                </a:solidFill>
                <a:latin typeface="Arial" panose="020B0604020202020204" pitchFamily="34" charset="0"/>
                <a:cs typeface="Arial" panose="020B0604020202020204" pitchFamily="34" charset="0"/>
              </a:rPr>
              <a:t> é necessário, contudo, provar o PERICULUM IN MORA, ou seja, que a pessoa está se desfazendo de seu patrimônio para evitar o ressarcimento. O requisito cautelar do periculum in mora está implícito, já que o bloqueio de bens visa a “assegurar o integral ressarcimento do dano”.</a:t>
            </a:r>
            <a:r>
              <a:rPr lang="pt-BR" sz="2400" dirty="0">
                <a:latin typeface="Arial" panose="020B0604020202020204" pitchFamily="34" charset="0"/>
                <a:cs typeface="Arial" panose="020B0604020202020204" pitchFamily="34" charset="0"/>
              </a:rPr>
              <a:t> – STJ - </a:t>
            </a:r>
            <a:r>
              <a:rPr lang="pt-BR" sz="2400" dirty="0" err="1">
                <a:latin typeface="Arial" panose="020B0604020202020204" pitchFamily="34" charset="0"/>
                <a:cs typeface="Arial" panose="020B0604020202020204" pitchFamily="34" charset="0"/>
              </a:rPr>
              <a:t>AgRg</a:t>
            </a:r>
            <a:r>
              <a:rPr lang="pt-BR" sz="2400" dirty="0">
                <a:latin typeface="Arial" panose="020B0604020202020204" pitchFamily="34" charset="0"/>
                <a:cs typeface="Arial" panose="020B0604020202020204" pitchFamily="34" charset="0"/>
              </a:rPr>
              <a:t> no </a:t>
            </a:r>
            <a:r>
              <a:rPr lang="pt-BR" sz="2400" dirty="0" err="1">
                <a:latin typeface="Arial" panose="020B0604020202020204" pitchFamily="34" charset="0"/>
                <a:cs typeface="Arial" panose="020B0604020202020204" pitchFamily="34" charset="0"/>
              </a:rPr>
              <a:t>AREsp</a:t>
            </a:r>
            <a:r>
              <a:rPr lang="pt-BR" sz="2400" dirty="0">
                <a:latin typeface="Arial" panose="020B0604020202020204" pitchFamily="34" charset="0"/>
                <a:cs typeface="Arial" panose="020B0604020202020204" pitchFamily="34" charset="0"/>
              </a:rPr>
              <a:t> 188.986-MG, Rel. Min. </a:t>
            </a:r>
            <a:r>
              <a:rPr lang="pt-BR" sz="2400" dirty="0" err="1">
                <a:latin typeface="Arial" panose="020B0604020202020204" pitchFamily="34" charset="0"/>
                <a:cs typeface="Arial" panose="020B0604020202020204" pitchFamily="34" charset="0"/>
              </a:rPr>
              <a:t>Teori</a:t>
            </a:r>
            <a:r>
              <a:rPr lang="pt-BR" sz="2400" dirty="0">
                <a:latin typeface="Arial" panose="020B0604020202020204" pitchFamily="34" charset="0"/>
                <a:cs typeface="Arial" panose="020B0604020202020204" pitchFamily="34" charset="0"/>
              </a:rPr>
              <a:t> Albino Zavascki, julgado em 28/8/2012, Primeira Turma.)</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B) Sim – </a:t>
            </a:r>
            <a:r>
              <a:rPr lang="pt-BR" sz="2400" dirty="0">
                <a:solidFill>
                  <a:srgbClr val="FF0000"/>
                </a:solidFill>
                <a:latin typeface="Arial" panose="020B0604020202020204" pitchFamily="34" charset="0"/>
                <a:cs typeface="Arial" panose="020B0604020202020204" pitchFamily="34" charset="0"/>
              </a:rPr>
              <a:t>art. 16, § 3º O pedido de indisponibilidade de bens a que se refere o caput deste artigo apenas será deferido mediante a demonstração no caso concreto de perigo de dano irreparável ou de risco ao resultado útil do processo, </a:t>
            </a:r>
            <a:r>
              <a:rPr lang="pt-BR" sz="2400" u="sng" dirty="0">
                <a:solidFill>
                  <a:srgbClr val="FF0000"/>
                </a:solidFill>
                <a:latin typeface="Arial" panose="020B0604020202020204" pitchFamily="34" charset="0"/>
                <a:cs typeface="Arial" panose="020B0604020202020204" pitchFamily="34" charset="0"/>
              </a:rPr>
              <a:t>desde que o juiz se convença da probabilidade da ocorrência dos atos descritos na petição inicial com fundamento nos </a:t>
            </a:r>
            <a:r>
              <a:rPr lang="pt-BR" sz="2400" u="sng" dirty="0" err="1">
                <a:solidFill>
                  <a:srgbClr val="FF0000"/>
                </a:solidFill>
                <a:latin typeface="Arial" panose="020B0604020202020204" pitchFamily="34" charset="0"/>
                <a:cs typeface="Arial" panose="020B0604020202020204" pitchFamily="34" charset="0"/>
              </a:rPr>
              <a:t>respec:vos</a:t>
            </a:r>
            <a:r>
              <a:rPr lang="pt-BR" sz="2400" u="sng" dirty="0">
                <a:solidFill>
                  <a:srgbClr val="FF0000"/>
                </a:solidFill>
                <a:latin typeface="Arial" panose="020B0604020202020204" pitchFamily="34" charset="0"/>
                <a:cs typeface="Arial" panose="020B0604020202020204" pitchFamily="34" charset="0"/>
              </a:rPr>
              <a:t> elementos de instrução</a:t>
            </a:r>
            <a:r>
              <a:rPr lang="pt-BR" sz="2400" dirty="0">
                <a:solidFill>
                  <a:srgbClr val="FF0000"/>
                </a:solidFill>
                <a:latin typeface="Arial" panose="020B0604020202020204" pitchFamily="34" charset="0"/>
                <a:cs typeface="Arial" panose="020B0604020202020204" pitchFamily="34" charset="0"/>
              </a:rPr>
              <a:t>, após a oitiva do réu em 5 (cinco) dias.</a:t>
            </a: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a:t>
            </a:r>
            <a:endParaRPr lang="pt-BR" sz="2400" dirty="0">
              <a:solidFill>
                <a:srgbClr val="FF0000"/>
              </a:solidFill>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25</a:t>
            </a:fld>
            <a:endParaRPr lang="en-US" altLang="pt-BR" dirty="0"/>
          </a:p>
        </p:txBody>
      </p:sp>
    </p:spTree>
    <p:extLst>
      <p:ext uri="{BB962C8B-B14F-4D97-AF65-F5344CB8AC3E}">
        <p14:creationId xmlns:p14="http://schemas.microsoft.com/office/powerpoint/2010/main" val="1012420667"/>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10033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solidFill>
                  <a:srgbClr val="FF0000"/>
                </a:solidFill>
                <a:latin typeface="Arial" panose="020B0604020202020204" pitchFamily="34" charset="0"/>
                <a:cs typeface="Arial" panose="020B0604020202020204" pitchFamily="34" charset="0"/>
              </a:rPr>
              <a:t>	</a:t>
            </a:r>
            <a:r>
              <a:rPr lang="pt-BR" sz="2400" dirty="0">
                <a:latin typeface="Arial" panose="020B0604020202020204" pitchFamily="34" charset="0"/>
                <a:cs typeface="Arial" panose="020B0604020202020204" pitchFamily="34" charset="0"/>
              </a:rPr>
              <a:t>H) Afastamento da função pública – tempo de afastamento - três correntes:</a:t>
            </a:r>
          </a:p>
          <a:p>
            <a:pPr algn="just">
              <a:buNone/>
            </a:pPr>
            <a:r>
              <a:rPr lang="pt-BR" sz="2400" dirty="0">
                <a:latin typeface="Arial" panose="020B0604020202020204" pitchFamily="34" charset="0"/>
                <a:cs typeface="Arial" panose="020B0604020202020204" pitchFamily="34" charset="0"/>
              </a:rPr>
              <a:t>	1) Não há como se fixar prazo certo e determinado, mas apenas marco objetivo, qual seja, o término da instrução processual. </a:t>
            </a:r>
          </a:p>
          <a:p>
            <a:pPr algn="just">
              <a:buNone/>
            </a:pPr>
            <a:r>
              <a:rPr lang="pt-BR" sz="2400" dirty="0">
                <a:latin typeface="Arial" panose="020B0604020202020204" pitchFamily="34" charset="0"/>
                <a:cs typeface="Arial" panose="020B0604020202020204" pitchFamily="34" charset="0"/>
              </a:rPr>
              <a:t>	2) </a:t>
            </a:r>
            <a:r>
              <a:rPr lang="pt-BR" sz="2400" dirty="0">
                <a:solidFill>
                  <a:srgbClr val="FF0000"/>
                </a:solidFill>
                <a:latin typeface="Arial" pitchFamily="34" charset="0"/>
                <a:cs typeface="Arial" pitchFamily="34" charset="0"/>
              </a:rPr>
              <a:t>“A prorrogação não pode representar uma interferência indevida no mandato eletivo. Limitação dos efeitos da decisão pelo prazo de 180 dias contados da data em que prolatada (1º de outubro de 2014) ou até o término da instrução processual – o que ocorrer antes.” (</a:t>
            </a:r>
            <a:r>
              <a:rPr lang="pt-BR" sz="2400" dirty="0">
                <a:latin typeface="Arial" pitchFamily="34" charset="0"/>
                <a:cs typeface="Arial" pitchFamily="34" charset="0"/>
              </a:rPr>
              <a:t>STJ, Corte Especial, Agravo Regimental na Suspensão de Liminar de Sentença nº 1957/PB, Rel. Min. Francisco Falcão, </a:t>
            </a:r>
            <a:r>
              <a:rPr lang="pt-BR" sz="2400" dirty="0" err="1">
                <a:latin typeface="Arial" pitchFamily="34" charset="0"/>
                <a:cs typeface="Arial" pitchFamily="34" charset="0"/>
              </a:rPr>
              <a:t>Dje</a:t>
            </a:r>
            <a:r>
              <a:rPr lang="pt-BR" sz="2400" dirty="0">
                <a:latin typeface="Arial" pitchFamily="34" charset="0"/>
                <a:cs typeface="Arial" pitchFamily="34" charset="0"/>
              </a:rPr>
              <a:t> 09.03.2015).</a:t>
            </a:r>
          </a:p>
          <a:p>
            <a:pPr algn="just">
              <a:buNone/>
            </a:pPr>
            <a:r>
              <a:rPr lang="pt-BR" sz="2400" dirty="0">
                <a:latin typeface="Arial" pitchFamily="34" charset="0"/>
                <a:cs typeface="Arial" pitchFamily="34" charset="0"/>
              </a:rPr>
              <a:t>	3) Art. 20, § 2º </a:t>
            </a:r>
            <a:r>
              <a:rPr lang="pt-BR" sz="2400" dirty="0">
                <a:solidFill>
                  <a:srgbClr val="FF0000"/>
                </a:solidFill>
                <a:latin typeface="Arial" pitchFamily="34" charset="0"/>
                <a:cs typeface="Arial" pitchFamily="34" charset="0"/>
              </a:rPr>
              <a:t>O afastamento previsto no § 1º deste artigo será de até 90 (noventa) dias, prorrogáveis uma única vez por igual prazo, mediante decisão motivada</a:t>
            </a:r>
            <a:r>
              <a:rPr lang="pt-BR" sz="2400" dirty="0">
                <a:latin typeface="Arial" pitchFamily="34" charset="0"/>
                <a:cs typeface="Arial" pitchFamily="34" charset="0"/>
              </a:rPr>
              <a:t>.</a:t>
            </a:r>
          </a:p>
          <a:p>
            <a:pPr algn="just">
              <a:buNone/>
            </a:pPr>
            <a:endParaRPr lang="pt-BR" sz="2400" dirty="0">
              <a:latin typeface="Arial" pitchFamily="34" charset="0"/>
              <a:cs typeface="Arial" pitchFamily="34" charset="0"/>
            </a:endParaRPr>
          </a:p>
          <a:p>
            <a:pPr algn="just">
              <a:buNone/>
            </a:pPr>
            <a:endParaRPr lang="pt-BR" sz="2400" dirty="0">
              <a:latin typeface="Arial" pitchFamily="34" charset="0"/>
              <a:cs typeface="Arial" pitchFamily="34" charset="0"/>
            </a:endParaRPr>
          </a:p>
          <a:p>
            <a:pPr algn="just">
              <a:buNone/>
            </a:pPr>
            <a:endParaRPr lang="pt-BR" sz="2400" dirty="0">
              <a:latin typeface="Arial" pitchFamily="34" charset="0"/>
              <a:cs typeface="Arial" pitchFamily="34" charset="0"/>
            </a:endParaRPr>
          </a:p>
          <a:p>
            <a:pPr algn="just">
              <a:buNone/>
            </a:pPr>
            <a:endParaRPr lang="pt-BR" sz="2400" dirty="0">
              <a:latin typeface="Arial" pitchFamily="34" charset="0"/>
              <a:cs typeface="Arial" pitchFamily="34" charset="0"/>
            </a:endParaRPr>
          </a:p>
          <a:p>
            <a:pPr algn="just">
              <a:buNone/>
            </a:pPr>
            <a:endParaRPr lang="pt-BR" sz="2400" dirty="0">
              <a:latin typeface="Arial" pitchFamily="34" charset="0"/>
              <a:cs typeface="Arial" pitchFamily="34" charset="0"/>
            </a:endParaRPr>
          </a:p>
          <a:p>
            <a:pPr algn="just">
              <a:buNone/>
            </a:pPr>
            <a:endParaRPr lang="pt-BR" sz="2400" dirty="0">
              <a:latin typeface="Arial" pitchFamily="34" charset="0"/>
              <a:cs typeface="Arial" pitchFamily="34" charset="0"/>
            </a:endParaRPr>
          </a:p>
          <a:p>
            <a:pPr algn="just">
              <a:buNone/>
            </a:pPr>
            <a:endParaRPr lang="pt-BR" sz="2400" dirty="0">
              <a:latin typeface="Arial" pitchFamily="34" charset="0"/>
              <a:cs typeface="Arial" pitchFamily="34" charset="0"/>
            </a:endParaRPr>
          </a:p>
          <a:p>
            <a:pPr algn="just">
              <a:buNone/>
            </a:pPr>
            <a:endParaRPr lang="pt-BR" sz="2400" dirty="0">
              <a:latin typeface="Arial" pitchFamily="34" charset="0"/>
              <a:cs typeface="Arial" pitchFamily="34" charset="0"/>
            </a:endParaRPr>
          </a:p>
          <a:p>
            <a:pPr algn="just">
              <a:buNone/>
            </a:pPr>
            <a:endParaRPr lang="pt-BR" sz="2400" dirty="0">
              <a:latin typeface="Arial" pitchFamily="34" charset="0"/>
              <a:cs typeface="Arial" pitchFamily="34" charset="0"/>
            </a:endParaRPr>
          </a:p>
          <a:p>
            <a:pPr algn="just">
              <a:buNone/>
            </a:pPr>
            <a:endParaRPr lang="pt-BR" sz="2400" dirty="0">
              <a:latin typeface="Arial" pitchFamily="34" charset="0"/>
              <a:cs typeface="Arial" pitchFamily="34" charset="0"/>
            </a:endParaRPr>
          </a:p>
          <a:p>
            <a:pPr algn="just">
              <a:buNone/>
            </a:pPr>
            <a:r>
              <a:rPr lang="pt-BR" sz="2400" dirty="0">
                <a:latin typeface="Arial" pitchFamily="34" charset="0"/>
                <a:cs typeface="Arial" pitchFamily="34" charset="0"/>
              </a:rPr>
              <a:t> </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26</a:t>
            </a:fld>
            <a:endParaRPr lang="en-US" altLang="pt-BR" dirty="0"/>
          </a:p>
        </p:txBody>
      </p:sp>
    </p:spTree>
    <p:extLst>
      <p:ext uri="{BB962C8B-B14F-4D97-AF65-F5344CB8AC3E}">
        <p14:creationId xmlns:p14="http://schemas.microsoft.com/office/powerpoint/2010/main" val="1290001066"/>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1670050" y="620688"/>
            <a:ext cx="8928992" cy="5278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H) Rejeição da petição inicial:</a:t>
            </a:r>
          </a:p>
          <a:p>
            <a:pPr algn="just">
              <a:buNone/>
            </a:pPr>
            <a:r>
              <a:rPr lang="pt-BR" sz="2400" dirty="0">
                <a:latin typeface="Arial" panose="020B0604020202020204" pitchFamily="34" charset="0"/>
                <a:cs typeface="Arial" panose="020B0604020202020204" pitchFamily="34" charset="0"/>
              </a:rPr>
              <a:t>	a) nos casos do art. 330, do CPC (não há análise do mérito);</a:t>
            </a:r>
          </a:p>
          <a:p>
            <a:pPr algn="just">
              <a:buNone/>
            </a:pPr>
            <a:r>
              <a:rPr lang="pt-BR" sz="2400" dirty="0">
                <a:latin typeface="Arial" panose="020B0604020202020204" pitchFamily="34" charset="0"/>
                <a:cs typeface="Arial" panose="020B0604020202020204" pitchFamily="34" charset="0"/>
              </a:rPr>
              <a:t>	b) quando não preenchidos os requisitos de individualização ou provas da condutas ímprobos praticadas (sentença definitiva com julgamento de mérito); ou </a:t>
            </a:r>
          </a:p>
          <a:p>
            <a:pPr algn="just">
              <a:buNone/>
            </a:pPr>
            <a:r>
              <a:rPr lang="pt-BR" sz="2400" dirty="0">
                <a:latin typeface="Arial" panose="020B0604020202020204" pitchFamily="34" charset="0"/>
                <a:cs typeface="Arial" panose="020B0604020202020204" pitchFamily="34" charset="0"/>
              </a:rPr>
              <a:t>	c) quando manifestamente inexistente o ato de improbidade imputado (sentença definitiva com julgamento de mérito).</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effectLst/>
                <a:latin typeface="Arial" panose="020B0604020202020204" pitchFamily="34" charset="0"/>
                <a:ea typeface="Calibri" panose="020F0502020204030204" pitchFamily="34" charset="0"/>
                <a:cs typeface="Arial" panose="020B0604020202020204" pitchFamily="34" charset="0"/>
              </a:rPr>
              <a:t>H.1) Veja que, em qualquer momento do processo, verificada a inexistência do ato de improbidade, o juiz julgará a demanda improcedente (art. 17, § 11).</a:t>
            </a:r>
            <a:endParaRPr lang="pt-BR" sz="2400" dirty="0">
              <a:latin typeface="Arial" panose="020B0604020202020204" pitchFamily="34" charset="0"/>
              <a:cs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27</a:t>
            </a:fld>
            <a:endParaRPr lang="en-US" altLang="pt-BR" dirty="0"/>
          </a:p>
        </p:txBody>
      </p:sp>
    </p:spTree>
    <p:extLst>
      <p:ext uri="{BB962C8B-B14F-4D97-AF65-F5344CB8AC3E}">
        <p14:creationId xmlns:p14="http://schemas.microsoft.com/office/powerpoint/2010/main" val="4135474898"/>
      </p:ext>
    </p:extLst>
  </p:cSld>
  <p:clrMapOvr>
    <a:masterClrMapping/>
  </p:clrMapOvr>
  <p:transition spd="slow">
    <p:push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1670050" y="620688"/>
            <a:ext cx="8928992" cy="5124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rPr>
              <a:t>Afastamento da antiga defesa preliminar: O art. 17, § 7º, Lei n° 8.429/92, previa que a notificação do requerido, para oferecer manifestação por escrito, que poderia ser instruída com documentos e justificações, dentro do prazo de quinze dias, em peça denominada “defesa preliminar”. Contudo, o Lei 14.230/21 afastou a defesa preliminar e ampliou o prazo para contestação:</a:t>
            </a:r>
          </a:p>
          <a:p>
            <a:pPr marL="514350" indent="-514350" algn="just">
              <a:buAutoNum type="romanUcParenR"/>
            </a:pPr>
            <a:endParaRPr lang="pt-BR" sz="2400" dirty="0">
              <a:latin typeface="Arial" panose="020B0604020202020204" pitchFamily="34" charset="0"/>
            </a:endParaRPr>
          </a:p>
          <a:p>
            <a:pPr algn="just">
              <a:buNone/>
            </a:pPr>
            <a:r>
              <a:rPr lang="pt-BR" sz="2400" dirty="0">
                <a:solidFill>
                  <a:srgbClr val="FF0000"/>
                </a:solidFill>
                <a:latin typeface="Arial" panose="020B0604020202020204" pitchFamily="34" charset="0"/>
              </a:rPr>
              <a:t>Art. 17, § 7º Se a petição inicial estiver em devida forma, o juiz mandará autuá-la e ordenará a citação dos requeridos para que a contestem no prazo comum de 30 (trinta) dias, iniciado o prazo na forma do art. 231 da Lei nº 13.105, de 16 de março de 2015 (Código de Processo Civil).</a:t>
            </a:r>
          </a:p>
          <a:p>
            <a:pPr marL="514350" indent="-514350" algn="just">
              <a:buAutoNum type="romanUcParenR"/>
            </a:pPr>
            <a:endParaRPr lang="pt-BR" sz="2400" dirty="0">
              <a:latin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28</a:t>
            </a:fld>
            <a:endParaRPr lang="en-US" altLang="pt-BR" dirty="0"/>
          </a:p>
        </p:txBody>
      </p:sp>
    </p:spTree>
    <p:extLst>
      <p:ext uri="{BB962C8B-B14F-4D97-AF65-F5344CB8AC3E}">
        <p14:creationId xmlns:p14="http://schemas.microsoft.com/office/powerpoint/2010/main" val="1611890210"/>
      </p:ext>
    </p:extLst>
  </p:cSld>
  <p:clrMapOvr>
    <a:masterClrMapping/>
  </p:clrMapOvr>
  <p:transition spd="slow">
    <p:push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1670050" y="620688"/>
            <a:ext cx="8928992" cy="521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endParaRPr lang="pt-BR" sz="2400" dirty="0">
              <a:latin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I.2) Recursos:</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A) rejeição da inicial – apelação;</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B) recebimento da petição inicial - agravo de instrumento, na forma do artigo 17, § 10, da LIA (previsão específica em detrimento do CPC). </a:t>
            </a:r>
          </a:p>
          <a:p>
            <a:pPr algn="just">
              <a:buNone/>
            </a:pPr>
            <a:endParaRPr lang="pt-BR" sz="2400" dirty="0">
              <a:solidFill>
                <a:srgbClr val="FF0000"/>
              </a:solidFill>
              <a:latin typeface="Arial" panose="020B0604020202020204" pitchFamily="34" charset="0"/>
            </a:endParaRPr>
          </a:p>
          <a:p>
            <a:pPr algn="just">
              <a:buNone/>
            </a:pPr>
            <a:endParaRPr lang="pt-BR" sz="2400" dirty="0">
              <a:solidFill>
                <a:srgbClr val="FF0000"/>
              </a:solidFill>
              <a:latin typeface="Arial" panose="020B0604020202020204" pitchFamily="34" charset="0"/>
            </a:endParaRPr>
          </a:p>
          <a:p>
            <a:pPr algn="just">
              <a:buNone/>
            </a:pPr>
            <a:endParaRPr lang="pt-BR" sz="2400" dirty="0">
              <a:latin typeface="Arial" panose="020B0604020202020204" pitchFamily="34" charset="0"/>
            </a:endParaRPr>
          </a:p>
          <a:p>
            <a:pPr algn="just">
              <a:buNone/>
            </a:pPr>
            <a:endParaRPr lang="pt-BR" sz="2400" dirty="0">
              <a:latin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29</a:t>
            </a:fld>
            <a:endParaRPr lang="en-US" altLang="pt-BR" dirty="0"/>
          </a:p>
        </p:txBody>
      </p:sp>
    </p:spTree>
    <p:extLst>
      <p:ext uri="{BB962C8B-B14F-4D97-AF65-F5344CB8AC3E}">
        <p14:creationId xmlns:p14="http://schemas.microsoft.com/office/powerpoint/2010/main" val="1888541653"/>
      </p:ext>
    </p:extLst>
  </p:cSld>
  <p:clrMapOvr>
    <a:masterClrMapping/>
  </p:clrMapOvr>
  <p:transition spd="slow">
    <p:push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28800" y="868708"/>
            <a:ext cx="8686800" cy="5989293"/>
          </a:xfrm>
        </p:spPr>
        <p:txBody>
          <a:bodyPr>
            <a:normAutofit/>
          </a:bodyPr>
          <a:lstStyle/>
          <a:p>
            <a:pPr algn="just"/>
            <a:r>
              <a:rPr lang="pt-BR" sz="2400" dirty="0">
                <a:latin typeface="Arial" panose="020B0604020202020204" pitchFamily="34" charset="0"/>
                <a:cs typeface="Arial" panose="020B0604020202020204" pitchFamily="34" charset="0"/>
              </a:rPr>
              <a:t>Aspectos importantes:</a:t>
            </a:r>
          </a:p>
          <a:p>
            <a:pPr algn="just"/>
            <a:endParaRPr lang="pt-BR" sz="2400" dirty="0">
              <a:latin typeface="Arial" panose="020B0604020202020204" pitchFamily="34" charset="0"/>
              <a:cs typeface="Arial" panose="020B0604020202020204" pitchFamily="34" charset="0"/>
            </a:endParaRPr>
          </a:p>
          <a:p>
            <a:pPr lvl="1" algn="just"/>
            <a:r>
              <a:rPr lang="pt-BR" dirty="0">
                <a:latin typeface="Arial" panose="020B0604020202020204" pitchFamily="34" charset="0"/>
                <a:cs typeface="Arial" panose="020B0604020202020204" pitchFamily="34" charset="0"/>
              </a:rPr>
              <a:t>1) Tirem as dúvidas.</a:t>
            </a:r>
          </a:p>
          <a:p>
            <a:pPr lvl="2" algn="just"/>
            <a:r>
              <a:rPr lang="pt-BR" sz="2400" dirty="0">
                <a:latin typeface="Arial" panose="020B0604020202020204" pitchFamily="34" charset="0"/>
                <a:cs typeface="Arial" panose="020B0604020202020204" pitchFamily="34" charset="0"/>
              </a:rPr>
              <a:t>Errar nas aulas não é problema; não se pode é errar na prática e prejudicar o interesse das pessoas.</a:t>
            </a:r>
          </a:p>
          <a:p>
            <a:pPr lvl="1" algn="just"/>
            <a:r>
              <a:rPr lang="pt-BR" dirty="0">
                <a:latin typeface="Arial" panose="020B0604020202020204" pitchFamily="34" charset="0"/>
                <a:cs typeface="Arial" panose="020B0604020202020204" pitchFamily="34" charset="0"/>
              </a:rPr>
              <a:t>2) Iremos aprofundar!</a:t>
            </a:r>
          </a:p>
          <a:p>
            <a:pPr lvl="2" algn="just"/>
            <a:r>
              <a:rPr lang="pt-BR" sz="2400" dirty="0">
                <a:latin typeface="Arial" panose="020B0604020202020204" pitchFamily="34" charset="0"/>
                <a:cs typeface="Arial" panose="020B0604020202020204" pitchFamily="34" charset="0"/>
              </a:rPr>
              <a:t>A aula não será básica, mas aprofundada.</a:t>
            </a:r>
          </a:p>
          <a:p>
            <a:pPr lvl="2" algn="just"/>
            <a:r>
              <a:rPr lang="pt-BR" sz="2400" dirty="0">
                <a:latin typeface="Arial" panose="020B0604020202020204" pitchFamily="34" charset="0"/>
                <a:cs typeface="Arial" panose="020B0604020202020204" pitchFamily="34" charset="0"/>
              </a:rPr>
              <a:t>Busca pela excelência!</a:t>
            </a:r>
          </a:p>
          <a:p>
            <a:pPr lvl="1" algn="just"/>
            <a:r>
              <a:rPr lang="pt-BR" dirty="0">
                <a:latin typeface="Arial" panose="020B0604020202020204" pitchFamily="34" charset="0"/>
                <a:cs typeface="Arial" panose="020B0604020202020204" pitchFamily="34" charset="0"/>
              </a:rPr>
              <a:t>3) O material de aula é fruto da fusão de inúmeros livros, artigos e estudos!</a:t>
            </a:r>
          </a:p>
          <a:p>
            <a:pPr lvl="1" algn="just"/>
            <a:r>
              <a:rPr lang="pt-BR" dirty="0">
                <a:latin typeface="Arial" panose="020B0604020202020204" pitchFamily="34" charset="0"/>
                <a:cs typeface="Arial" panose="020B0604020202020204" pitchFamily="34" charset="0"/>
              </a:rPr>
              <a:t>4) Instagram: @</a:t>
            </a:r>
            <a:r>
              <a:rPr lang="pt-BR" dirty="0" err="1">
                <a:latin typeface="Arial" panose="020B0604020202020204" pitchFamily="34" charset="0"/>
                <a:cs typeface="Arial" panose="020B0604020202020204" pitchFamily="34" charset="0"/>
              </a:rPr>
              <a:t>rafael.deoliveiracosta</a:t>
            </a:r>
            <a:endParaRPr lang="pt-BR" dirty="0">
              <a:latin typeface="Arial" panose="020B0604020202020204" pitchFamily="34" charset="0"/>
              <a:cs typeface="Arial" panose="020B0604020202020204" pitchFamily="34" charset="0"/>
            </a:endParaRPr>
          </a:p>
          <a:p>
            <a:pPr lvl="1" algn="just"/>
            <a:endParaRPr lang="pt-BR" dirty="0">
              <a:latin typeface="Arial" panose="020B0604020202020204" pitchFamily="34" charset="0"/>
              <a:cs typeface="Arial" panose="020B0604020202020204" pitchFamily="34" charset="0"/>
            </a:endParaRPr>
          </a:p>
          <a:p>
            <a:pPr lvl="1" algn="just"/>
            <a:endParaRPr lang="pt-BR" dirty="0">
              <a:latin typeface="Arial" panose="020B0604020202020204" pitchFamily="34" charset="0"/>
              <a:cs typeface="Arial" panose="020B0604020202020204" pitchFamily="34" charset="0"/>
            </a:endParaRPr>
          </a:p>
          <a:p>
            <a:pPr lvl="1" algn="just"/>
            <a:endParaRPr lang="pt-BR" dirty="0">
              <a:latin typeface="Arial" panose="020B0604020202020204" pitchFamily="34" charset="0"/>
              <a:cs typeface="Arial" panose="020B0604020202020204" pitchFamily="34" charset="0"/>
            </a:endParaRPr>
          </a:p>
        </p:txBody>
      </p:sp>
      <p:sp>
        <p:nvSpPr>
          <p:cNvPr id="5" name="Título 1"/>
          <p:cNvSpPr txBox="1">
            <a:spLocks/>
          </p:cNvSpPr>
          <p:nvPr/>
        </p:nvSpPr>
        <p:spPr bwMode="auto">
          <a:xfrm>
            <a:off x="2423592" y="18601"/>
            <a:ext cx="7772400" cy="850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algn="ctr"/>
            <a:r>
              <a:rPr lang="pt-BR" sz="3000" b="1" dirty="0">
                <a:solidFill>
                  <a:schemeClr val="tx1"/>
                </a:solidFill>
                <a:effectLst>
                  <a:outerShdw blurRad="38100" dist="38100" dir="2700000" algn="tl">
                    <a:srgbClr val="000000">
                      <a:alpha val="43137"/>
                    </a:srgbClr>
                  </a:outerShdw>
                </a:effectLst>
                <a:latin typeface="Arial" pitchFamily="34" charset="0"/>
              </a:rPr>
              <a:t>Apresentação da Disciplina</a:t>
            </a:r>
            <a:endParaRPr lang="pt-BR" sz="3000" dirty="0"/>
          </a:p>
        </p:txBody>
      </p:sp>
      <p:sp>
        <p:nvSpPr>
          <p:cNvPr id="2" name="Espaço Reservado para Número de Slide 1"/>
          <p:cNvSpPr>
            <a:spLocks noGrp="1"/>
          </p:cNvSpPr>
          <p:nvPr>
            <p:ph type="sldNum" sz="quarter" idx="12"/>
          </p:nvPr>
        </p:nvSpPr>
        <p:spPr/>
        <p:txBody>
          <a:bodyPr/>
          <a:lstStyle/>
          <a:p>
            <a:pPr>
              <a:defRPr/>
            </a:pPr>
            <a:fld id="{A3379CB9-A45E-4785-98FB-3D2FADDCD585}" type="slidenum">
              <a:rPr lang="en-US" altLang="pt-BR" smtClean="0"/>
              <a:pPr>
                <a:defRPr/>
              </a:pPr>
              <a:t>3</a:t>
            </a:fld>
            <a:endParaRPr lang="en-US" altLang="pt-BR"/>
          </a:p>
        </p:txBody>
      </p:sp>
    </p:spTree>
    <p:extLst>
      <p:ext uri="{BB962C8B-B14F-4D97-AF65-F5344CB8AC3E}">
        <p14:creationId xmlns:p14="http://schemas.microsoft.com/office/powerpoint/2010/main" val="33770049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568036" y="620688"/>
            <a:ext cx="11166764" cy="6386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rPr>
              <a:t>J) Medidas a serem adotadas após a contestação (art. 17, § 10-B):</a:t>
            </a:r>
          </a:p>
          <a:p>
            <a:pPr algn="just">
              <a:buNone/>
            </a:pPr>
            <a:r>
              <a:rPr lang="pt-BR" sz="2400" dirty="0">
                <a:latin typeface="Arial" panose="020B0604020202020204" pitchFamily="34" charset="0"/>
              </a:rPr>
              <a:t>	I – julgamento conforme o estado do processo, observada a eventual inexistência manifesta do ato de improbidade;</a:t>
            </a:r>
          </a:p>
          <a:p>
            <a:pPr algn="just">
              <a:buNone/>
            </a:pPr>
            <a:r>
              <a:rPr lang="pt-BR" sz="2400" dirty="0">
                <a:latin typeface="Arial" panose="020B0604020202020204" pitchFamily="34" charset="0"/>
              </a:rPr>
              <a:t>	II - desmembrar o litisconsórcio, com vistas a otimizar a instrução processual.</a:t>
            </a:r>
          </a:p>
          <a:p>
            <a:pPr algn="just">
              <a:buNone/>
            </a:pPr>
            <a:endParaRPr lang="pt-BR" sz="2400" dirty="0">
              <a:solidFill>
                <a:srgbClr val="FF0000"/>
              </a:solidFill>
              <a:latin typeface="Arial" panose="020B0604020202020204" pitchFamily="34" charset="0"/>
            </a:endParaRPr>
          </a:p>
          <a:p>
            <a:pPr algn="just">
              <a:buNone/>
            </a:pPr>
            <a:r>
              <a:rPr lang="pt-BR" sz="2400" dirty="0">
                <a:latin typeface="Arial" panose="020B0604020202020204" pitchFamily="34" charset="0"/>
              </a:rPr>
              <a:t>K) Decisão de tipificação da conduta: deverá ser prolatada após a réplica e:</a:t>
            </a:r>
          </a:p>
          <a:p>
            <a:pPr algn="just">
              <a:buNone/>
            </a:pPr>
            <a:r>
              <a:rPr lang="pt-BR" sz="2400" dirty="0">
                <a:latin typeface="Arial" panose="020B0604020202020204" pitchFamily="34" charset="0"/>
              </a:rPr>
              <a:t>	a) não poderá modificar a capitulação legal apresentada pelo MP:</a:t>
            </a:r>
            <a:r>
              <a:rPr lang="pt-BR" sz="2400" dirty="0">
                <a:solidFill>
                  <a:srgbClr val="FF0000"/>
                </a:solidFill>
                <a:latin typeface="Arial" panose="020B0604020202020204" pitchFamily="34" charset="0"/>
              </a:rPr>
              <a:t> Art. 17, § 10-C. Após a réplica do Ministério Público, o juiz proferirá decisão na qual indicará com precisão a tipificação do ato de improbidade administrativa imputável ao réu, sendo-lhe vedado modificar o fato principal e a capitulação legal apresentada pelo autor. – </a:t>
            </a:r>
            <a:r>
              <a:rPr lang="pt-BR" sz="2400" dirty="0">
                <a:latin typeface="Arial" panose="020B0604020202020204" pitchFamily="34" charset="0"/>
              </a:rPr>
              <a:t>Dispositivo possivelmente inconstitucional - </a:t>
            </a:r>
            <a:r>
              <a:rPr lang="pt-BR" sz="2400" dirty="0">
                <a:solidFill>
                  <a:srgbClr val="FF0000"/>
                </a:solidFill>
                <a:latin typeface="Arial" panose="020B0604020202020204" pitchFamily="34" charset="0"/>
              </a:rPr>
              <a:t>“93. Os novos parágrafos 10-C e 10-D, do ar/go 17 da LIA, nos termos da Lei no 14.230/2021, ofendem a autonomia </a:t>
            </a:r>
            <a:r>
              <a:rPr lang="pt-BR" sz="2400" dirty="0" err="1">
                <a:solidFill>
                  <a:srgbClr val="FF0000"/>
                </a:solidFill>
                <a:latin typeface="Arial" panose="020B0604020202020204" pitchFamily="34" charset="0"/>
              </a:rPr>
              <a:t>ins</a:t>
            </a:r>
            <a:r>
              <a:rPr lang="pt-BR" sz="2400" dirty="0">
                <a:solidFill>
                  <a:srgbClr val="FF0000"/>
                </a:solidFill>
                <a:latin typeface="Arial" panose="020B0604020202020204" pitchFamily="34" charset="0"/>
              </a:rPr>
              <a:t>/</a:t>
            </a:r>
            <a:r>
              <a:rPr lang="pt-BR" sz="2400" dirty="0" err="1">
                <a:solidFill>
                  <a:srgbClr val="FF0000"/>
                </a:solidFill>
                <a:latin typeface="Arial" panose="020B0604020202020204" pitchFamily="34" charset="0"/>
              </a:rPr>
              <a:t>tucional</a:t>
            </a:r>
            <a:r>
              <a:rPr lang="pt-BR" sz="2400" dirty="0">
                <a:solidFill>
                  <a:srgbClr val="FF0000"/>
                </a:solidFill>
                <a:latin typeface="Arial" panose="020B0604020202020204" pitchFamily="34" charset="0"/>
              </a:rPr>
              <a:t> do Ministério Público na ação civil pública de improbidade administra/</a:t>
            </a:r>
            <a:r>
              <a:rPr lang="pt-BR" sz="2400" dirty="0" err="1">
                <a:solidFill>
                  <a:srgbClr val="FF0000"/>
                </a:solidFill>
                <a:latin typeface="Arial" panose="020B0604020202020204" pitchFamily="34" charset="0"/>
              </a:rPr>
              <a:t>va</a:t>
            </a:r>
            <a:r>
              <a:rPr lang="pt-BR" sz="2400" dirty="0">
                <a:solidFill>
                  <a:srgbClr val="FF0000"/>
                </a:solidFill>
                <a:latin typeface="Arial" panose="020B0604020202020204" pitchFamily="34" charset="0"/>
              </a:rPr>
              <a:t>, na sua função constitucional de tutela do patrimônio público e social, ao transferir para o Poder Judiciário, a</a:t>
            </a:r>
            <a:endParaRPr lang="pt-BR" sz="2400" dirty="0">
              <a:latin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30</a:t>
            </a:fld>
            <a:endParaRPr lang="en-US" altLang="pt-BR" dirty="0"/>
          </a:p>
        </p:txBody>
      </p:sp>
    </p:spTree>
    <p:extLst>
      <p:ext uri="{BB962C8B-B14F-4D97-AF65-F5344CB8AC3E}">
        <p14:creationId xmlns:p14="http://schemas.microsoft.com/office/powerpoint/2010/main" val="3915905579"/>
      </p:ext>
    </p:extLst>
  </p:cSld>
  <p:clrMapOvr>
    <a:masterClrMapping/>
  </p:clrMapOvr>
  <p:transition spd="slow">
    <p:push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568036" y="620688"/>
            <a:ext cx="11166764" cy="490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solidFill>
                  <a:srgbClr val="FF0000"/>
                </a:solidFill>
                <a:latin typeface="Arial" panose="020B0604020202020204" pitchFamily="34" charset="0"/>
              </a:rPr>
              <a:t>capacidade postulatória intransmissível do autor da ação civil pública em realizar o enquadramento dos atos ilícitos, submetendo ao crive do juiz competente, violando o ar/go 5o, inciso XXXV e ar/go 37, §4o, da CF, bem como o ar/go 127, caput e §1o e ar/go 129, inciso III, todos da CF</a:t>
            </a:r>
            <a:r>
              <a:rPr lang="pt-BR" sz="2400" dirty="0">
                <a:latin typeface="Arial" panose="020B0604020202020204" pitchFamily="34" charset="0"/>
              </a:rPr>
              <a:t>.</a:t>
            </a:r>
          </a:p>
          <a:p>
            <a:pPr algn="just">
              <a:buNone/>
            </a:pPr>
            <a:endParaRPr lang="pt-BR" sz="2400" dirty="0">
              <a:latin typeface="Arial" panose="020B0604020202020204" pitchFamily="34" charset="0"/>
            </a:endParaRPr>
          </a:p>
          <a:p>
            <a:pPr algn="just">
              <a:buNone/>
            </a:pPr>
            <a:r>
              <a:rPr lang="pt-BR" sz="2400" dirty="0">
                <a:latin typeface="Arial" panose="020B0604020202020204" pitchFamily="34" charset="0"/>
              </a:rPr>
              <a:t>	b) deverá indicar o tipo para cada ato de improbidade: </a:t>
            </a:r>
            <a:r>
              <a:rPr lang="pt-BR" sz="2400" dirty="0">
                <a:solidFill>
                  <a:srgbClr val="FF0000"/>
                </a:solidFill>
                <a:latin typeface="Arial" panose="020B0604020202020204" pitchFamily="34" charset="0"/>
              </a:rPr>
              <a:t>Art. 17, § 10-D. Para cada ato de improbidade administrativa, deverá necessariamente ser indicado apenas um tipo dentre aqueles previstos nos </a:t>
            </a:r>
            <a:r>
              <a:rPr lang="pt-BR" sz="2400" dirty="0" err="1">
                <a:solidFill>
                  <a:srgbClr val="FF0000"/>
                </a:solidFill>
                <a:latin typeface="Arial" panose="020B0604020202020204" pitchFamily="34" charset="0"/>
              </a:rPr>
              <a:t>arts</a:t>
            </a:r>
            <a:r>
              <a:rPr lang="pt-BR" sz="2400" dirty="0">
                <a:solidFill>
                  <a:srgbClr val="FF0000"/>
                </a:solidFill>
                <a:latin typeface="Arial" panose="020B0604020202020204" pitchFamily="34" charset="0"/>
              </a:rPr>
              <a:t>. 9º, 10 e 11 desta Lei. </a:t>
            </a:r>
            <a:r>
              <a:rPr lang="pt-BR" sz="2400" dirty="0">
                <a:latin typeface="Arial" panose="020B0604020202020204" pitchFamily="34" charset="0"/>
              </a:rPr>
              <a:t>– Dispositivo possivelmente inconstitucional</a:t>
            </a:r>
          </a:p>
          <a:p>
            <a:pPr algn="just">
              <a:buNone/>
            </a:pPr>
            <a:endParaRPr lang="pt-BR" sz="2400" dirty="0">
              <a:latin typeface="Arial" panose="020B0604020202020204" pitchFamily="34" charset="0"/>
            </a:endParaRPr>
          </a:p>
          <a:p>
            <a:pPr algn="just">
              <a:buNone/>
            </a:pPr>
            <a:endParaRPr lang="pt-BR" sz="2400" dirty="0">
              <a:latin typeface="Arial" panose="020B0604020202020204" pitchFamily="34" charset="0"/>
            </a:endParaRPr>
          </a:p>
          <a:p>
            <a:pPr algn="just">
              <a:buNone/>
            </a:pPr>
            <a:endParaRPr lang="pt-BR" sz="2400" dirty="0">
              <a:latin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31</a:t>
            </a:fld>
            <a:endParaRPr lang="en-US" altLang="pt-BR" dirty="0"/>
          </a:p>
        </p:txBody>
      </p:sp>
    </p:spTree>
    <p:extLst>
      <p:ext uri="{BB962C8B-B14F-4D97-AF65-F5344CB8AC3E}">
        <p14:creationId xmlns:p14="http://schemas.microsoft.com/office/powerpoint/2010/main" val="1360635338"/>
      </p:ext>
    </p:extLst>
  </p:cSld>
  <p:clrMapOvr>
    <a:masterClrMapping/>
  </p:clrMapOvr>
  <p:transition spd="slow">
    <p:push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753979" y="620688"/>
            <a:ext cx="10796337" cy="669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solidFill>
                  <a:srgbClr val="FF0000"/>
                </a:solidFill>
                <a:latin typeface="Arial" panose="020B0604020202020204" pitchFamily="34" charset="0"/>
              </a:rPr>
              <a:t>	</a:t>
            </a:r>
          </a:p>
          <a:p>
            <a:pPr algn="just">
              <a:buNone/>
            </a:pPr>
            <a:r>
              <a:rPr lang="pt-BR" sz="2400" dirty="0">
                <a:latin typeface="Arial" panose="020B0604020202020204" pitchFamily="34" charset="0"/>
              </a:rPr>
              <a:t>I) Será nula a decisão de mérito total ou parcial da ação de improbidade administrativa que (art. 17, 10-F):</a:t>
            </a:r>
          </a:p>
          <a:p>
            <a:pPr algn="just">
              <a:buNone/>
            </a:pPr>
            <a:r>
              <a:rPr lang="pt-BR" sz="2400" dirty="0">
                <a:latin typeface="Arial" panose="020B0604020202020204" pitchFamily="34" charset="0"/>
              </a:rPr>
              <a:t>	I – condenar o requerido por tipo diverso daquele definido na petição inicial; - dispositivo possivelmente inconstitucional, por violar o princípio da independência funcional.</a:t>
            </a:r>
          </a:p>
          <a:p>
            <a:pPr algn="just">
              <a:buNone/>
            </a:pPr>
            <a:r>
              <a:rPr lang="pt-BR" sz="2400" dirty="0">
                <a:latin typeface="Arial" panose="020B0604020202020204" pitchFamily="34" charset="0"/>
              </a:rPr>
              <a:t>	II – condenar o requerido sem a produção das provas por ele tempestivamente especificadas.</a:t>
            </a:r>
          </a:p>
          <a:p>
            <a:pPr algn="just">
              <a:buNone/>
            </a:pPr>
            <a:endParaRPr lang="pt-BR" sz="2400" dirty="0">
              <a:latin typeface="Arial" panose="020B0604020202020204" pitchFamily="34" charset="0"/>
            </a:endParaRPr>
          </a:p>
          <a:p>
            <a:pPr algn="just">
              <a:buNone/>
            </a:pPr>
            <a:r>
              <a:rPr lang="pt-BR" sz="2400" dirty="0">
                <a:latin typeface="Arial" panose="020B0604020202020204" pitchFamily="34" charset="0"/>
              </a:rPr>
              <a:t>J) Direito ao interrogatório: ao réu será assegurado o </a:t>
            </a:r>
            <a:r>
              <a:rPr lang="pt-BR" sz="2400" u="sng" dirty="0">
                <a:latin typeface="Arial" panose="020B0604020202020204" pitchFamily="34" charset="0"/>
              </a:rPr>
              <a:t>direito de ser interrogado sobre os fatos</a:t>
            </a:r>
            <a:r>
              <a:rPr lang="pt-BR" sz="2400" dirty="0">
                <a:latin typeface="Arial" panose="020B0604020202020204" pitchFamily="34" charset="0"/>
              </a:rPr>
              <a:t>, e a sua recusa ou o seu silêncio não implicarão confissão (art. 17, § 18). – Problema: em que momento processual?</a:t>
            </a:r>
          </a:p>
          <a:p>
            <a:pPr algn="just">
              <a:buNone/>
            </a:pPr>
            <a:endParaRPr lang="pt-BR" sz="2400" dirty="0">
              <a:latin typeface="Arial" panose="020B0604020202020204" pitchFamily="34" charset="0"/>
            </a:endParaRPr>
          </a:p>
          <a:p>
            <a:pPr algn="just">
              <a:buNone/>
            </a:pPr>
            <a:endParaRPr lang="pt-BR" sz="2400" dirty="0">
              <a:solidFill>
                <a:srgbClr val="FF0000"/>
              </a:solidFill>
              <a:latin typeface="Arial" panose="020B0604020202020204" pitchFamily="34" charset="0"/>
            </a:endParaRPr>
          </a:p>
          <a:p>
            <a:pPr algn="just">
              <a:buNone/>
            </a:pPr>
            <a:endParaRPr lang="pt-BR" sz="2400" dirty="0">
              <a:latin typeface="Arial" panose="020B0604020202020204" pitchFamily="34" charset="0"/>
            </a:endParaRPr>
          </a:p>
          <a:p>
            <a:pPr algn="just">
              <a:buNone/>
            </a:pPr>
            <a:endParaRPr lang="pt-BR" sz="2400" dirty="0">
              <a:latin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32</a:t>
            </a:fld>
            <a:endParaRPr lang="en-US" altLang="pt-BR" dirty="0"/>
          </a:p>
        </p:txBody>
      </p:sp>
    </p:spTree>
    <p:extLst>
      <p:ext uri="{BB962C8B-B14F-4D97-AF65-F5344CB8AC3E}">
        <p14:creationId xmlns:p14="http://schemas.microsoft.com/office/powerpoint/2010/main" val="1366158317"/>
      </p:ext>
    </p:extLst>
  </p:cSld>
  <p:clrMapOvr>
    <a:masterClrMapping/>
  </p:clrMapOvr>
  <p:transition spd="slow">
    <p:push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450167" y="251573"/>
            <a:ext cx="11479236" cy="9664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J) Em seguida, se a petição inicial estiver em devida forma, o juiz mandará autuá-la e ordenará a citação dos requeridos para que a contestem no prazo comum de 30 (trinta) dias, iniciado o prazo na forma do art. 231, do CPC. Sem prejuízo da citação dos réus, a pessoa jurídica interessada será intimada para, caso queira, intervir no processo.</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Obs. Art. 17, § 15. </a:t>
            </a:r>
            <a:r>
              <a:rPr lang="pt-BR" sz="2400" dirty="0">
                <a:solidFill>
                  <a:srgbClr val="FF0000"/>
                </a:solidFill>
                <a:latin typeface="Arial" panose="020B0604020202020204" pitchFamily="34" charset="0"/>
                <a:cs typeface="Arial" panose="020B0604020202020204" pitchFamily="34" charset="0"/>
              </a:rPr>
              <a:t>Se a imputação envolver a desconsideração de pessoa jurídica, serão observadas as regras previstas nos </a:t>
            </a:r>
            <a:r>
              <a:rPr lang="pt-BR" sz="2400" dirty="0" err="1">
                <a:solidFill>
                  <a:srgbClr val="FF0000"/>
                </a:solidFill>
                <a:latin typeface="Arial" panose="020B0604020202020204" pitchFamily="34" charset="0"/>
                <a:cs typeface="Arial" panose="020B0604020202020204" pitchFamily="34" charset="0"/>
              </a:rPr>
              <a:t>arts</a:t>
            </a:r>
            <a:r>
              <a:rPr lang="pt-BR" sz="2400" dirty="0">
                <a:solidFill>
                  <a:srgbClr val="FF0000"/>
                </a:solidFill>
                <a:latin typeface="Arial" panose="020B0604020202020204" pitchFamily="34" charset="0"/>
                <a:cs typeface="Arial" panose="020B0604020202020204" pitchFamily="34" charset="0"/>
              </a:rPr>
              <a:t>. 133, 134, 135, 136 e 137 da Lei nº 13.105, de 16 de março de 2015 (Código de Processo Civil).</a:t>
            </a:r>
            <a:r>
              <a:rPr lang="pt-BR" sz="2400" dirty="0">
                <a:latin typeface="Arial" panose="020B0604020202020204" pitchFamily="34" charset="0"/>
                <a:cs typeface="Arial" panose="020B0604020202020204" pitchFamily="34" charset="0"/>
              </a:rPr>
              <a:t> – abrange apenas a situação em que a pessoa jurídica figura como terceira beneficiária e, não, quando está no polo passivo (maj.).</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J.1) Quanto à réplica, qual seria o seu prazo? Duas correntes:</a:t>
            </a:r>
          </a:p>
          <a:p>
            <a:pPr algn="just">
              <a:buNone/>
            </a:pPr>
            <a:r>
              <a:rPr lang="pt-BR" sz="2400" dirty="0">
                <a:latin typeface="Arial" panose="020B0604020202020204" pitchFamily="34" charset="0"/>
                <a:cs typeface="Arial" panose="020B0604020202020204" pitchFamily="34" charset="0"/>
              </a:rPr>
              <a:t>	A) Na legislação adjetiva é de 15 (quinze) dias;</a:t>
            </a:r>
          </a:p>
          <a:p>
            <a:pPr algn="just">
              <a:buNone/>
            </a:pPr>
            <a:r>
              <a:rPr lang="pt-BR" sz="2400" dirty="0">
                <a:latin typeface="Arial" panose="020B0604020202020204" pitchFamily="34" charset="0"/>
                <a:cs typeface="Arial" panose="020B0604020202020204" pitchFamily="34" charset="0"/>
              </a:rPr>
              <a:t>	B) 30 dias, por conta do princípio da isonomia.</a:t>
            </a:r>
          </a:p>
          <a:p>
            <a:pPr algn="just">
              <a:buNone/>
            </a:pPr>
            <a:endParaRPr lang="pt-BR" sz="2400" dirty="0">
              <a:solidFill>
                <a:srgbClr val="FF0000"/>
              </a:solidFill>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solidFill>
                <a:srgbClr val="FF0000"/>
              </a:solidFill>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33</a:t>
            </a:fld>
            <a:endParaRPr lang="en-US" altLang="pt-BR" dirty="0"/>
          </a:p>
        </p:txBody>
      </p:sp>
    </p:spTree>
    <p:extLst>
      <p:ext uri="{BB962C8B-B14F-4D97-AF65-F5344CB8AC3E}">
        <p14:creationId xmlns:p14="http://schemas.microsoft.com/office/powerpoint/2010/main" val="3187658427"/>
      </p:ext>
    </p:extLst>
  </p:cSld>
  <p:clrMapOvr>
    <a:masterClrMapping/>
  </p:clrMapOvr>
  <p:transition spd="slow">
    <p:push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450167" y="620688"/>
            <a:ext cx="11479236"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K) </a:t>
            </a:r>
            <a:r>
              <a:rPr lang="pt-BR" sz="2400" dirty="0">
                <a:latin typeface="Arial" panose="020B0604020202020204" pitchFamily="34" charset="0"/>
                <a:ea typeface="Calibri" panose="020F0502020204030204" pitchFamily="34" charset="0"/>
                <a:cs typeface="Arial" panose="020B0604020202020204" pitchFamily="34" charset="0"/>
              </a:rPr>
              <a:t>A assessoria jurídica que emitiu o parecer atestando a legalidade prévia dos atos administrativos praticados pelo administrador público ficará </a:t>
            </a:r>
            <a:r>
              <a:rPr lang="pt-BR" sz="2400" u="sng" dirty="0">
                <a:latin typeface="Arial" panose="020B0604020202020204" pitchFamily="34" charset="0"/>
                <a:ea typeface="Calibri" panose="020F0502020204030204" pitchFamily="34" charset="0"/>
                <a:cs typeface="Arial" panose="020B0604020202020204" pitchFamily="34" charset="0"/>
              </a:rPr>
              <a:t>obrigada a defendê-lo judicialmente</a:t>
            </a:r>
            <a:r>
              <a:rPr lang="pt-BR" sz="2400" dirty="0">
                <a:latin typeface="Arial" panose="020B0604020202020204" pitchFamily="34" charset="0"/>
                <a:ea typeface="Calibri" panose="020F0502020204030204" pitchFamily="34" charset="0"/>
                <a:cs typeface="Arial" panose="020B0604020202020204" pitchFamily="34" charset="0"/>
              </a:rPr>
              <a:t>, caso este venha a responder ação por improbidade administrativa, até que a decisão transite em julgado (art. 17, § 20). </a:t>
            </a:r>
          </a:p>
          <a:p>
            <a:pPr algn="just">
              <a:buNone/>
            </a:pPr>
            <a:endParaRPr lang="pt-BR" sz="2400" dirty="0">
              <a:solidFill>
                <a:srgbClr val="FF0000"/>
              </a:solidFill>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K.1) Na ADI 7042, o STF declarou a inconstitucionalidade parcial, com redução de texto, do § 20 do art. 17 da Lei 8.429/1992, incluído pela Lei 14.230/2021, no sentido de que não existe "obrigatoriedade de defesa judicial“. Há, porém, a possibilidade dos órgãos da Advocacia Pública autorizarem a realização dessa representação judicial, por parte da assessoria jurídica que emitiu o parecer atestando a legalidade prévia.</a:t>
            </a:r>
          </a:p>
          <a:p>
            <a:pPr algn="just">
              <a:buNone/>
            </a:pPr>
            <a:endParaRPr lang="pt-BR" sz="2400" dirty="0">
              <a:solidFill>
                <a:srgbClr val="FF0000"/>
              </a:solidFill>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Obs. 1 A participação de assessoria jurídica que tenha emitido parecer atestando a legalidade prévia dos atos administrativos acoimados de ímprobos </a:t>
            </a:r>
            <a:r>
              <a:rPr lang="pt-BR" sz="2400" u="sng" dirty="0">
                <a:latin typeface="Arial" panose="020B0604020202020204" pitchFamily="34" charset="0"/>
                <a:cs typeface="Arial" panose="020B0604020202020204" pitchFamily="34" charset="0"/>
              </a:rPr>
              <a:t>não se confunde com a defesa do réu</a:t>
            </a:r>
            <a:r>
              <a:rPr lang="pt-BR" sz="2400" dirty="0">
                <a:latin typeface="Arial" panose="020B0604020202020204" pitchFamily="34" charset="0"/>
                <a:cs typeface="Arial" panose="020B0604020202020204" pitchFamily="34" charset="0"/>
              </a:rPr>
              <a:t>.</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34</a:t>
            </a:fld>
            <a:endParaRPr lang="en-US" altLang="pt-BR" dirty="0"/>
          </a:p>
        </p:txBody>
      </p:sp>
    </p:spTree>
    <p:extLst>
      <p:ext uri="{BB962C8B-B14F-4D97-AF65-F5344CB8AC3E}">
        <p14:creationId xmlns:p14="http://schemas.microsoft.com/office/powerpoint/2010/main" val="4261298411"/>
      </p:ext>
    </p:extLst>
  </p:cSld>
  <p:clrMapOvr>
    <a:masterClrMapping/>
  </p:clrMapOvr>
  <p:transition spd="slow">
    <p:push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450167" y="620688"/>
            <a:ext cx="11479236" cy="4016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L) Após a devida instrução, deverá ser prolatada a sentença, que deverá ser fundamentada, sem prejuízo do previsto no art. 499, do CPC, quanto aos seguintes aspectos (art. 17-C):</a:t>
            </a:r>
          </a:p>
          <a:p>
            <a:pPr algn="just">
              <a:buNone/>
            </a:pPr>
            <a:r>
              <a:rPr lang="pt-BR" sz="2400" dirty="0">
                <a:latin typeface="Arial" panose="020B0604020202020204" pitchFamily="34" charset="0"/>
                <a:cs typeface="Arial" panose="020B0604020202020204" pitchFamily="34" charset="0"/>
              </a:rPr>
              <a:t>	</a:t>
            </a:r>
            <a:r>
              <a:rPr lang="pt-BR" sz="2400" dirty="0">
                <a:solidFill>
                  <a:srgbClr val="FF0000"/>
                </a:solidFill>
                <a:latin typeface="Arial" panose="020B0604020202020204" pitchFamily="34" charset="0"/>
                <a:cs typeface="Arial" panose="020B0604020202020204" pitchFamily="34" charset="0"/>
              </a:rPr>
              <a:t>I - indicar de modo preciso os fundamentos que demonstram os elementos a que se referem os </a:t>
            </a:r>
            <a:r>
              <a:rPr lang="pt-BR" sz="2400" dirty="0" err="1">
                <a:solidFill>
                  <a:srgbClr val="FF0000"/>
                </a:solidFill>
                <a:latin typeface="Arial" panose="020B0604020202020204" pitchFamily="34" charset="0"/>
                <a:cs typeface="Arial" panose="020B0604020202020204" pitchFamily="34" charset="0"/>
              </a:rPr>
              <a:t>arts</a:t>
            </a:r>
            <a:r>
              <a:rPr lang="pt-BR" sz="2400" dirty="0">
                <a:solidFill>
                  <a:srgbClr val="FF0000"/>
                </a:solidFill>
                <a:latin typeface="Arial" panose="020B0604020202020204" pitchFamily="34" charset="0"/>
                <a:cs typeface="Arial" panose="020B0604020202020204" pitchFamily="34" charset="0"/>
              </a:rPr>
              <a:t>. 9º, 10 e 11, que não podem ser presumidos;</a:t>
            </a:r>
          </a:p>
          <a:p>
            <a:pPr algn="just">
              <a:buNone/>
            </a:pPr>
            <a:r>
              <a:rPr lang="pt-BR" sz="2400" dirty="0">
                <a:solidFill>
                  <a:srgbClr val="FF0000"/>
                </a:solidFill>
                <a:latin typeface="Arial" panose="020B0604020202020204" pitchFamily="34" charset="0"/>
                <a:cs typeface="Arial" panose="020B0604020202020204" pitchFamily="34" charset="0"/>
              </a:rPr>
              <a:t>	II – considerar as consequências práticas da decisão, sempre que decidir com base em valores jurídicos abstratos;</a:t>
            </a:r>
          </a:p>
          <a:p>
            <a:pPr algn="just">
              <a:buNone/>
            </a:pPr>
            <a:r>
              <a:rPr lang="pt-BR" sz="2400" dirty="0">
                <a:solidFill>
                  <a:srgbClr val="FF0000"/>
                </a:solidFill>
                <a:latin typeface="Arial" panose="020B0604020202020204" pitchFamily="34" charset="0"/>
                <a:cs typeface="Arial" panose="020B0604020202020204" pitchFamily="34" charset="0"/>
              </a:rPr>
              <a:t>	III – considerar os obstáculos e as dificuldades reais do gestor e as exigências das políticas públicas a seu cargo, sem prejuízo dos direitos dos administrados e das circunstâncias práticas que houverem imposto, limitado ou</a:t>
            </a:r>
            <a:endParaRPr lang="pt-BR" sz="2400" dirty="0">
              <a:latin typeface="Arial" panose="020B0604020202020204" pitchFamily="34" charset="0"/>
              <a:cs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35</a:t>
            </a:fld>
            <a:endParaRPr lang="en-US" altLang="pt-BR" dirty="0"/>
          </a:p>
        </p:txBody>
      </p:sp>
    </p:spTree>
    <p:extLst>
      <p:ext uri="{BB962C8B-B14F-4D97-AF65-F5344CB8AC3E}">
        <p14:creationId xmlns:p14="http://schemas.microsoft.com/office/powerpoint/2010/main" val="3772295092"/>
      </p:ext>
    </p:extLst>
  </p:cSld>
  <p:clrMapOvr>
    <a:masterClrMapping/>
  </p:clrMapOvr>
  <p:transition spd="slow">
    <p:push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450167" y="352241"/>
            <a:ext cx="11479236" cy="6771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solidFill>
                  <a:srgbClr val="FF0000"/>
                </a:solidFill>
                <a:latin typeface="Arial" panose="020B0604020202020204" pitchFamily="34" charset="0"/>
                <a:cs typeface="Arial" panose="020B0604020202020204" pitchFamily="34" charset="0"/>
              </a:rPr>
              <a:t>condicionado a ação do agente;</a:t>
            </a:r>
          </a:p>
          <a:p>
            <a:pPr algn="just">
              <a:buNone/>
            </a:pPr>
            <a:r>
              <a:rPr lang="pt-BR" sz="2400" dirty="0">
                <a:solidFill>
                  <a:srgbClr val="FF0000"/>
                </a:solidFill>
                <a:latin typeface="Arial" panose="020B0604020202020204" pitchFamily="34" charset="0"/>
                <a:cs typeface="Arial" panose="020B0604020202020204" pitchFamily="34" charset="0"/>
              </a:rPr>
              <a:t>	IV – considerar, para a aplicação das sanções, de forma isolada ou cumulativa:</a:t>
            </a:r>
          </a:p>
          <a:p>
            <a:pPr algn="just">
              <a:buNone/>
            </a:pPr>
            <a:r>
              <a:rPr lang="pt-BR" sz="2400" dirty="0">
                <a:solidFill>
                  <a:srgbClr val="FF0000"/>
                </a:solidFill>
                <a:latin typeface="Arial" panose="020B0604020202020204" pitchFamily="34" charset="0"/>
                <a:cs typeface="Arial" panose="020B0604020202020204" pitchFamily="34" charset="0"/>
              </a:rPr>
              <a:t>	a) os princípios da proporcionalidade e da razoabilidade;</a:t>
            </a:r>
          </a:p>
          <a:p>
            <a:pPr algn="just">
              <a:buNone/>
            </a:pPr>
            <a:r>
              <a:rPr lang="pt-BR" sz="2400" dirty="0">
                <a:solidFill>
                  <a:srgbClr val="FF0000"/>
                </a:solidFill>
                <a:latin typeface="Arial" panose="020B0604020202020204" pitchFamily="34" charset="0"/>
                <a:cs typeface="Arial" panose="020B0604020202020204" pitchFamily="34" charset="0"/>
              </a:rPr>
              <a:t>	b) a natureza, a gravidade e o impacto da infração cometida;</a:t>
            </a:r>
            <a:endParaRPr lang="pt-BR" sz="2400" dirty="0">
              <a:latin typeface="Arial" panose="020B0604020202020204" pitchFamily="34" charset="0"/>
              <a:cs typeface="Arial" panose="020B0604020202020204" pitchFamily="34" charset="0"/>
            </a:endParaRPr>
          </a:p>
          <a:p>
            <a:pPr algn="just">
              <a:buNone/>
            </a:pPr>
            <a:r>
              <a:rPr lang="pt-BR" sz="2400" dirty="0">
                <a:solidFill>
                  <a:srgbClr val="FF0000"/>
                </a:solidFill>
                <a:latin typeface="Arial" panose="020B0604020202020204" pitchFamily="34" charset="0"/>
                <a:cs typeface="Arial" panose="020B0604020202020204" pitchFamily="34" charset="0"/>
              </a:rPr>
              <a:t>	c) a extensão do dano causado;</a:t>
            </a:r>
          </a:p>
          <a:p>
            <a:pPr algn="just">
              <a:buNone/>
            </a:pPr>
            <a:r>
              <a:rPr lang="pt-BR" sz="2400" dirty="0">
                <a:solidFill>
                  <a:srgbClr val="FF0000"/>
                </a:solidFill>
                <a:latin typeface="Arial" panose="020B0604020202020204" pitchFamily="34" charset="0"/>
                <a:cs typeface="Arial" panose="020B0604020202020204" pitchFamily="34" charset="0"/>
              </a:rPr>
              <a:t>	d) o proveito patrimonial obtido pelo agente;</a:t>
            </a:r>
          </a:p>
          <a:p>
            <a:pPr algn="just">
              <a:buNone/>
            </a:pPr>
            <a:r>
              <a:rPr lang="pt-BR" sz="2400" dirty="0">
                <a:solidFill>
                  <a:srgbClr val="FF0000"/>
                </a:solidFill>
                <a:latin typeface="Arial" panose="020B0604020202020204" pitchFamily="34" charset="0"/>
                <a:cs typeface="Arial" panose="020B0604020202020204" pitchFamily="34" charset="0"/>
              </a:rPr>
              <a:t>	e) as circunstâncias agravantes ou atenuantes;</a:t>
            </a:r>
          </a:p>
          <a:p>
            <a:pPr algn="just">
              <a:buNone/>
            </a:pPr>
            <a:r>
              <a:rPr lang="pt-BR" sz="2400" dirty="0">
                <a:solidFill>
                  <a:srgbClr val="FF0000"/>
                </a:solidFill>
                <a:latin typeface="Arial" panose="020B0604020202020204" pitchFamily="34" charset="0"/>
                <a:cs typeface="Arial" panose="020B0604020202020204" pitchFamily="34" charset="0"/>
              </a:rPr>
              <a:t>	f) a atuação do agente em minorar os prejuízos e as consequências advindas de sua conduta omissiva ou comissiva;</a:t>
            </a:r>
          </a:p>
          <a:p>
            <a:pPr algn="just">
              <a:buNone/>
            </a:pPr>
            <a:r>
              <a:rPr lang="pt-BR" sz="2400" dirty="0">
                <a:solidFill>
                  <a:srgbClr val="FF0000"/>
                </a:solidFill>
                <a:latin typeface="Arial" panose="020B0604020202020204" pitchFamily="34" charset="0"/>
                <a:cs typeface="Arial" panose="020B0604020202020204" pitchFamily="34" charset="0"/>
              </a:rPr>
              <a:t>	g) os antecedentes do agente;</a:t>
            </a:r>
          </a:p>
          <a:p>
            <a:pPr algn="just">
              <a:buNone/>
            </a:pPr>
            <a:r>
              <a:rPr lang="pt-BR" sz="2400" dirty="0">
                <a:solidFill>
                  <a:srgbClr val="FF0000"/>
                </a:solidFill>
                <a:latin typeface="Arial" panose="020B0604020202020204" pitchFamily="34" charset="0"/>
                <a:cs typeface="Arial" panose="020B0604020202020204" pitchFamily="34" charset="0"/>
              </a:rPr>
              <a:t>	</a:t>
            </a:r>
            <a:r>
              <a:rPr lang="pt-BR" sz="2400" u="sng" dirty="0">
                <a:solidFill>
                  <a:srgbClr val="FF0000"/>
                </a:solidFill>
                <a:latin typeface="Arial" panose="020B0604020202020204" pitchFamily="34" charset="0"/>
                <a:cs typeface="Arial" panose="020B0604020202020204" pitchFamily="34" charset="0"/>
              </a:rPr>
              <a:t>V – considerar na aplicação das sanções a dosimetria das sanções relativas ao mesmo fato já aplicadas ao agente; - Art. 21, § 5º Sanções eventualmente aplicadas em outras esferas deverão ser compensadas com as sanções aplicadas nos termos desta Lei. </a:t>
            </a:r>
          </a:p>
          <a:p>
            <a:pPr algn="just">
              <a:buNone/>
            </a:pPr>
            <a:r>
              <a:rPr lang="pt-BR" sz="2400" dirty="0">
                <a:solidFill>
                  <a:srgbClr val="FF0000"/>
                </a:solidFill>
                <a:latin typeface="Arial" panose="020B0604020202020204" pitchFamily="34" charset="0"/>
                <a:cs typeface="Arial" panose="020B0604020202020204" pitchFamily="34" charset="0"/>
              </a:rPr>
              <a:t>	</a:t>
            </a:r>
            <a:endParaRPr lang="pt-BR" sz="2400" dirty="0">
              <a:latin typeface="Arial" panose="020B0604020202020204" pitchFamily="34" charset="0"/>
              <a:cs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36</a:t>
            </a:fld>
            <a:endParaRPr lang="en-US" altLang="pt-BR" dirty="0"/>
          </a:p>
        </p:txBody>
      </p:sp>
    </p:spTree>
    <p:extLst>
      <p:ext uri="{BB962C8B-B14F-4D97-AF65-F5344CB8AC3E}">
        <p14:creationId xmlns:p14="http://schemas.microsoft.com/office/powerpoint/2010/main" val="154455451"/>
      </p:ext>
    </p:extLst>
  </p:cSld>
  <p:clrMapOvr>
    <a:masterClrMapping/>
  </p:clrMapOvr>
  <p:transition spd="slow">
    <p:push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CaixaDeTexto 3"/>
          <p:cNvSpPr txBox="1">
            <a:spLocks noChangeArrowheads="1"/>
          </p:cNvSpPr>
          <p:nvPr/>
        </p:nvSpPr>
        <p:spPr bwMode="auto">
          <a:xfrm>
            <a:off x="450167" y="352241"/>
            <a:ext cx="11479236" cy="6401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solidFill>
                  <a:srgbClr val="FF0000"/>
                </a:solidFill>
                <a:latin typeface="Arial" panose="020B0604020202020204" pitchFamily="34" charset="0"/>
                <a:cs typeface="Arial" panose="020B0604020202020204" pitchFamily="34" charset="0"/>
              </a:rPr>
              <a:t>	VI – considerar, na fixação das penas relativamente ao terceiro, quando for o caso, a sua atuação específica, não admitida a sua responsabilização por ações ou omissões para as quais não tiver concorrido ou das quais não tiver obtido vantagens patrimoniais indevidas;</a:t>
            </a:r>
          </a:p>
          <a:p>
            <a:pPr algn="just">
              <a:buNone/>
            </a:pPr>
            <a:r>
              <a:rPr lang="pt-BR" sz="2400" dirty="0">
                <a:solidFill>
                  <a:srgbClr val="FF0000"/>
                </a:solidFill>
                <a:latin typeface="Arial" panose="020B0604020202020204" pitchFamily="34" charset="0"/>
                <a:cs typeface="Arial" panose="020B0604020202020204" pitchFamily="34" charset="0"/>
              </a:rPr>
              <a:t>	VII - indicar, na apuração da ofensa a princípios, critérios objetivos que justifiquem a imposição da sanção.</a:t>
            </a: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solidFill>
                <a:srgbClr val="FF0000"/>
              </a:solidFill>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solidFill>
                <a:srgbClr val="FF0000"/>
              </a:solidFill>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37</a:t>
            </a:fld>
            <a:endParaRPr lang="en-US" altLang="pt-BR" dirty="0"/>
          </a:p>
        </p:txBody>
      </p:sp>
    </p:spTree>
    <p:extLst>
      <p:ext uri="{BB962C8B-B14F-4D97-AF65-F5344CB8AC3E}">
        <p14:creationId xmlns:p14="http://schemas.microsoft.com/office/powerpoint/2010/main" val="1661381074"/>
      </p:ext>
    </p:extLst>
  </p:cSld>
  <p:clrMapOvr>
    <a:masterClrMapping/>
  </p:clrMapOvr>
  <p:transition spd="slow">
    <p:push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1211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P) Conversão da ação de improbidade administrativa em ação civil pública: </a:t>
            </a:r>
            <a:r>
              <a:rPr lang="pt-BR" sz="2400" dirty="0">
                <a:solidFill>
                  <a:srgbClr val="FF0000"/>
                </a:solidFill>
                <a:latin typeface="Arial" panose="020B0604020202020204" pitchFamily="34" charset="0"/>
                <a:cs typeface="Arial" panose="020B0604020202020204" pitchFamily="34" charset="0"/>
              </a:rPr>
              <a:t>Art. 17, § 16. A qualquer momento, se o magistrado identificar a existência de ilegalidades ou de irregularidades administrativas a serem sanadas sem que estejam presentes todos os requisitos para a imposição das sanções aos agentes incluídos no polo passivo da demanda, poderá, em decisão motivada, converter a ação de improbidade administrativa em ação civil pública, regulada pela Lei nº 7.347, de 24 de julho de 1985. </a:t>
            </a:r>
            <a:r>
              <a:rPr lang="pt-BR" sz="2400" dirty="0">
                <a:latin typeface="Arial" panose="020B0604020202020204" pitchFamily="34" charset="0"/>
                <a:cs typeface="Arial" panose="020B0604020202020204" pitchFamily="34" charset="0"/>
              </a:rPr>
              <a:t>Nessa hipótese, não será mais possível a aplicação das sanções previstas no art. 12, da Lei n° 8.429/92, mas apenas a adoção das medidas tradicionalmente previstas para as ações civis públicas (obrigações de fazer, não fazer e pagar).</a:t>
            </a:r>
          </a:p>
          <a:p>
            <a:pPr algn="just">
              <a:buNone/>
            </a:pPr>
            <a:r>
              <a:rPr lang="pt-BR" sz="2400" dirty="0">
                <a:latin typeface="Arial" panose="020B0604020202020204" pitchFamily="34" charset="0"/>
                <a:cs typeface="Arial" panose="020B0604020202020204" pitchFamily="34" charset="0"/>
              </a:rPr>
              <a:t>Obs. Medida desnecessária, pois já possível ao juiz aplicar apenas as sanções cabíveis.</a:t>
            </a:r>
          </a:p>
          <a:p>
            <a:pPr algn="just">
              <a:buNone/>
            </a:pPr>
            <a:r>
              <a:rPr lang="pt-BR" sz="2400" dirty="0">
                <a:latin typeface="Arial" panose="020B0604020202020204" pitchFamily="34" charset="0"/>
                <a:cs typeface="Arial" panose="020B0604020202020204" pitchFamily="34" charset="0"/>
              </a:rPr>
              <a:t>		P.1) Qual o recurso cabível? Da decisão que converter a ação de improbidade em ação civil pública caberá agravo de instrumento (art. 17, § 17).</a:t>
            </a:r>
          </a:p>
          <a:p>
            <a:pPr algn="just">
              <a:buNone/>
            </a:pPr>
            <a:r>
              <a:rPr lang="pt-BR" sz="2400" dirty="0">
                <a:solidFill>
                  <a:srgbClr val="FF0000"/>
                </a:solidFill>
                <a:latin typeface="Arial" panose="020B0604020202020204" pitchFamily="34" charset="0"/>
                <a:cs typeface="Arial" panose="020B0604020202020204" pitchFamily="34" charset="0"/>
              </a:rPr>
              <a:t>.</a:t>
            </a: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38</a:t>
            </a:fld>
            <a:endParaRPr lang="en-US" altLang="pt-BR" dirty="0"/>
          </a:p>
        </p:txBody>
      </p:sp>
    </p:spTree>
    <p:extLst>
      <p:ext uri="{BB962C8B-B14F-4D97-AF65-F5344CB8AC3E}">
        <p14:creationId xmlns:p14="http://schemas.microsoft.com/office/powerpoint/2010/main" val="1073371895"/>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	Q) Não se aplicam na ação de improbidade administrativa:</a:t>
            </a:r>
          </a:p>
          <a:p>
            <a:pPr algn="just">
              <a:buNone/>
            </a:pPr>
            <a:r>
              <a:rPr lang="pt-BR" sz="2400" dirty="0">
                <a:latin typeface="Arial" panose="020B0604020202020204" pitchFamily="34" charset="0"/>
                <a:cs typeface="Arial" panose="020B0604020202020204" pitchFamily="34" charset="0"/>
              </a:rPr>
              <a:t>	I – a presunção de veracidade dos fatos alegados pelo autor em caso de revelia;</a:t>
            </a:r>
          </a:p>
          <a:p>
            <a:pPr algn="just">
              <a:buNone/>
            </a:pPr>
            <a:r>
              <a:rPr lang="pt-BR" sz="2400" dirty="0">
                <a:latin typeface="Arial" panose="020B0604020202020204" pitchFamily="34" charset="0"/>
                <a:cs typeface="Arial" panose="020B0604020202020204" pitchFamily="34" charset="0"/>
              </a:rPr>
              <a:t>	II – a imposição de ônus da prova ao réu (§§ 1º e 2º do art. 373 do CPC);</a:t>
            </a:r>
          </a:p>
          <a:p>
            <a:pPr algn="just">
              <a:buNone/>
            </a:pPr>
            <a:r>
              <a:rPr lang="pt-BR" sz="2400" dirty="0">
                <a:latin typeface="Arial" panose="020B0604020202020204" pitchFamily="34" charset="0"/>
                <a:cs typeface="Arial" panose="020B0604020202020204" pitchFamily="34" charset="0"/>
              </a:rPr>
              <a:t>	III – o reexame obrigatório da sentença de improcedência ou de extinção sem resolução de mérito, em analogia ao previsto na Lei da Ação Popular.</a:t>
            </a: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R) Cabimento do agravo de instrumento: </a:t>
            </a:r>
            <a:r>
              <a:rPr lang="pt-BR" sz="2400" dirty="0">
                <a:solidFill>
                  <a:srgbClr val="FF0000"/>
                </a:solidFill>
                <a:latin typeface="Arial" panose="020B0604020202020204" pitchFamily="34" charset="0"/>
                <a:cs typeface="Arial" panose="020B0604020202020204" pitchFamily="34" charset="0"/>
              </a:rPr>
              <a:t>Art. 17, § 21. Das decisões interlocutórias caberá agravo de instrumento, inclusive da decisão que rejeitar questões preliminares suscitadas pelo réu em sua contestação.</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39</a:t>
            </a:fld>
            <a:endParaRPr lang="en-US" altLang="pt-BR" dirty="0"/>
          </a:p>
        </p:txBody>
      </p:sp>
    </p:spTree>
    <p:extLst>
      <p:ext uri="{BB962C8B-B14F-4D97-AF65-F5344CB8AC3E}">
        <p14:creationId xmlns:p14="http://schemas.microsoft.com/office/powerpoint/2010/main" val="386453159"/>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28800" y="764704"/>
            <a:ext cx="8686800" cy="5832648"/>
          </a:xfrm>
        </p:spPr>
        <p:txBody>
          <a:bodyPr>
            <a:noAutofit/>
          </a:bodyPr>
          <a:lstStyle/>
          <a:p>
            <a:pPr algn="just"/>
            <a:endParaRPr lang="pt-BR" sz="2400" dirty="0">
              <a:solidFill>
                <a:srgbClr val="FF0000"/>
              </a:solidFill>
              <a:latin typeface="Arial" panose="020B0604020202020204" pitchFamily="34" charset="0"/>
              <a:cs typeface="Arial" panose="020B0604020202020204" pitchFamily="34" charset="0"/>
            </a:endParaRPr>
          </a:p>
          <a:p>
            <a:pPr algn="just"/>
            <a:r>
              <a:rPr lang="pt-BR" sz="2400" dirty="0">
                <a:latin typeface="Arial" panose="020B0604020202020204" pitchFamily="34" charset="0"/>
                <a:cs typeface="Arial" panose="020B0604020202020204" pitchFamily="34" charset="0"/>
              </a:rPr>
              <a:t>Nova Lei de Improbidade </a:t>
            </a:r>
            <a:r>
              <a:rPr lang="pt-BR" sz="2400">
                <a:latin typeface="Arial" panose="020B0604020202020204" pitchFamily="34" charset="0"/>
                <a:cs typeface="Arial" panose="020B0604020202020204" pitchFamily="34" charset="0"/>
              </a:rPr>
              <a:t>Administrativa – Almedina.</a:t>
            </a:r>
            <a:endParaRPr lang="pt-BR" sz="2400" dirty="0">
              <a:latin typeface="Arial" panose="020B0604020202020204" pitchFamily="34" charset="0"/>
              <a:cs typeface="Arial" panose="020B0604020202020204" pitchFamily="34" charset="0"/>
            </a:endParaRPr>
          </a:p>
          <a:p>
            <a:pPr algn="just"/>
            <a:endParaRPr lang="pt-BR" sz="2400" dirty="0">
              <a:latin typeface="Arial" panose="020B0604020202020204" pitchFamily="34" charset="0"/>
              <a:cs typeface="Arial" panose="020B0604020202020204" pitchFamily="34" charset="0"/>
            </a:endParaRPr>
          </a:p>
          <a:p>
            <a:pPr marL="0" indent="0" algn="just">
              <a:buNone/>
            </a:pPr>
            <a:endParaRPr lang="pt-BR" sz="2400" dirty="0">
              <a:latin typeface="Arial" panose="020B0604020202020204" pitchFamily="34" charset="0"/>
              <a:cs typeface="Arial" panose="020B0604020202020204" pitchFamily="34" charset="0"/>
            </a:endParaRPr>
          </a:p>
        </p:txBody>
      </p:sp>
      <p:sp>
        <p:nvSpPr>
          <p:cNvPr id="5" name="Título 1"/>
          <p:cNvSpPr txBox="1">
            <a:spLocks/>
          </p:cNvSpPr>
          <p:nvPr/>
        </p:nvSpPr>
        <p:spPr bwMode="auto">
          <a:xfrm>
            <a:off x="2286000" y="-21740"/>
            <a:ext cx="7772400" cy="850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algn="ctr"/>
            <a:r>
              <a:rPr lang="pt-BR" sz="3000" b="1" dirty="0">
                <a:solidFill>
                  <a:schemeClr val="tx1"/>
                </a:solidFill>
                <a:effectLst>
                  <a:outerShdw blurRad="38100" dist="38100" dir="2700000" algn="tl">
                    <a:srgbClr val="000000">
                      <a:alpha val="43137"/>
                    </a:srgbClr>
                  </a:outerShdw>
                </a:effectLst>
                <a:latin typeface="Arial" pitchFamily="34" charset="0"/>
              </a:rPr>
              <a:t>Bibliografia Comentada</a:t>
            </a:r>
            <a:endParaRPr lang="pt-BR" sz="3000" dirty="0"/>
          </a:p>
        </p:txBody>
      </p:sp>
      <p:sp>
        <p:nvSpPr>
          <p:cNvPr id="2" name="Espaço Reservado para Número de Slide 1"/>
          <p:cNvSpPr>
            <a:spLocks noGrp="1"/>
          </p:cNvSpPr>
          <p:nvPr>
            <p:ph type="sldNum" sz="quarter" idx="12"/>
          </p:nvPr>
        </p:nvSpPr>
        <p:spPr/>
        <p:txBody>
          <a:bodyPr/>
          <a:lstStyle/>
          <a:p>
            <a:pPr>
              <a:defRPr/>
            </a:pPr>
            <a:fld id="{A3379CB9-A45E-4785-98FB-3D2FADDCD585}" type="slidenum">
              <a:rPr lang="en-US" altLang="pt-BR" smtClean="0"/>
              <a:pPr>
                <a:defRPr/>
              </a:pPr>
              <a:t>4</a:t>
            </a:fld>
            <a:endParaRPr lang="en-US" altLang="pt-BR"/>
          </a:p>
        </p:txBody>
      </p:sp>
      <p:pic>
        <p:nvPicPr>
          <p:cNvPr id="8" name="Imagem 7" descr="Texto&#10;&#10;Descrição gerada automaticamente com confiança baixa">
            <a:extLst>
              <a:ext uri="{FF2B5EF4-FFF2-40B4-BE49-F238E27FC236}">
                <a16:creationId xmlns:a16="http://schemas.microsoft.com/office/drawing/2014/main" id="{29D4F97B-5E96-A5ED-38D6-7E3BAB6317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5737" y="1614810"/>
            <a:ext cx="3508649" cy="4785990"/>
          </a:xfrm>
          <a:prstGeom prst="rect">
            <a:avLst/>
          </a:prstGeom>
        </p:spPr>
      </p:pic>
    </p:spTree>
    <p:extLst>
      <p:ext uri="{BB962C8B-B14F-4D97-AF65-F5344CB8AC3E}">
        <p14:creationId xmlns:p14="http://schemas.microsoft.com/office/powerpoint/2010/main" val="19123126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327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endParaRPr lang="pt-BR" sz="2400" dirty="0">
              <a:solidFill>
                <a:srgbClr val="FF0000"/>
              </a:solidFill>
              <a:latin typeface="Arial" panose="020B0604020202020204" pitchFamily="34" charset="0"/>
              <a:cs typeface="Arial" panose="020B0604020202020204" pitchFamily="34" charset="0"/>
            </a:endParaRPr>
          </a:p>
          <a:p>
            <a:pPr algn="just">
              <a:buNone/>
            </a:pPr>
            <a:r>
              <a:rPr lang="pt-BR" sz="2400" dirty="0">
                <a:solidFill>
                  <a:srgbClr val="FF0000"/>
                </a:solidFill>
                <a:latin typeface="Arial" panose="020B0604020202020204" pitchFamily="34" charset="0"/>
                <a:cs typeface="Arial" panose="020B0604020202020204" pitchFamily="34" charset="0"/>
              </a:rPr>
              <a:t>	</a:t>
            </a:r>
            <a:r>
              <a:rPr lang="pt-BR" sz="2400" dirty="0">
                <a:latin typeface="Arial" panose="020B0604020202020204" pitchFamily="34" charset="0"/>
                <a:cs typeface="Arial" panose="020B0604020202020204" pitchFamily="34" charset="0"/>
              </a:rPr>
              <a:t>S) Custas e honorários - </a:t>
            </a:r>
            <a:r>
              <a:rPr lang="pt-BR" sz="2400" dirty="0">
                <a:solidFill>
                  <a:srgbClr val="FF0000"/>
                </a:solidFill>
                <a:latin typeface="Arial" panose="020B0604020202020204" pitchFamily="34" charset="0"/>
                <a:cs typeface="Arial" panose="020B0604020202020204" pitchFamily="34" charset="0"/>
              </a:rPr>
              <a:t>Art. 23-B. Nas ações e nos acordos regidos por esta Lei, não haverá adiantamento de custas, de preparo, de emolumentos, de honorários periciais e de quaisquer outras despesas.</a:t>
            </a:r>
          </a:p>
          <a:p>
            <a:pPr algn="just">
              <a:buNone/>
            </a:pPr>
            <a:r>
              <a:rPr lang="pt-BR" sz="2400" dirty="0">
                <a:solidFill>
                  <a:srgbClr val="FF0000"/>
                </a:solidFill>
                <a:latin typeface="Arial" panose="020B0604020202020204" pitchFamily="34" charset="0"/>
                <a:cs typeface="Arial" panose="020B0604020202020204" pitchFamily="34" charset="0"/>
              </a:rPr>
              <a:t>§ 1º No caso de procedência da ação, as custas e as demais despesas processuais serão pagas ao final.</a:t>
            </a:r>
          </a:p>
          <a:p>
            <a:pPr algn="just">
              <a:buNone/>
            </a:pPr>
            <a:r>
              <a:rPr lang="pt-BR" sz="2400" dirty="0">
                <a:solidFill>
                  <a:srgbClr val="FF0000"/>
                </a:solidFill>
                <a:latin typeface="Arial" panose="020B0604020202020204" pitchFamily="34" charset="0"/>
                <a:cs typeface="Arial" panose="020B0604020202020204" pitchFamily="34" charset="0"/>
              </a:rPr>
              <a:t>§ 2º Haverá condenação em honorários sucumbenciais em caso de improcedência da ação de improbidade se comprovada má-fé.</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40</a:t>
            </a:fld>
            <a:endParaRPr lang="en-US" altLang="pt-BR" dirty="0"/>
          </a:p>
        </p:txBody>
      </p:sp>
    </p:spTree>
    <p:extLst>
      <p:ext uri="{BB962C8B-B14F-4D97-AF65-F5344CB8AC3E}">
        <p14:creationId xmlns:p14="http://schemas.microsoft.com/office/powerpoint/2010/main" val="4019700533"/>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9602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J) Transação ou conciliação nas ações de improbidade administrativa:</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1) Não é possível;</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2) É possível – A Lei n° 13.964/19 (“Pacote Anticrime”) passou a prever expressamente o acordo de não persecução cível (ANPC). Vejamos: </a:t>
            </a:r>
            <a:r>
              <a:rPr lang="pt-BR" sz="2400" dirty="0">
                <a:solidFill>
                  <a:srgbClr val="FF0000"/>
                </a:solidFill>
                <a:latin typeface="Arial" panose="020B0604020202020204" pitchFamily="34" charset="0"/>
                <a:cs typeface="Arial" panose="020B0604020202020204" pitchFamily="34" charset="0"/>
              </a:rPr>
              <a:t>Art. 17, § 1º As ações de que trata este artigo admitem a celebração de acordo de não persecução cível, nos termos desta Lei.</a:t>
            </a:r>
          </a:p>
          <a:p>
            <a:pPr algn="just">
              <a:buNone/>
            </a:pPr>
            <a:r>
              <a:rPr lang="pt-BR" sz="2400" dirty="0">
                <a:solidFill>
                  <a:srgbClr val="FF0000"/>
                </a:solidFill>
                <a:latin typeface="Arial" panose="020B0604020202020204" pitchFamily="34" charset="0"/>
                <a:cs typeface="Arial" panose="020B0604020202020204" pitchFamily="34" charset="0"/>
              </a:rPr>
              <a:t>.</a:t>
            </a: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41</a:t>
            </a:fld>
            <a:endParaRPr lang="en-US" altLang="pt-BR" dirty="0"/>
          </a:p>
        </p:txBody>
      </p:sp>
    </p:spTree>
    <p:extLst>
      <p:ext uri="{BB962C8B-B14F-4D97-AF65-F5344CB8AC3E}">
        <p14:creationId xmlns:p14="http://schemas.microsoft.com/office/powerpoint/2010/main" val="1450183697"/>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5468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K) Momento e forma de celebração do acordo – correntes: </a:t>
            </a:r>
          </a:p>
          <a:p>
            <a:pPr lvl="1" algn="just"/>
            <a:r>
              <a:rPr lang="pt-BR" dirty="0">
                <a:latin typeface="Arial" panose="020B0604020202020204" pitchFamily="34" charset="0"/>
                <a:cs typeface="Arial" panose="020B0604020202020204" pitchFamily="34" charset="0"/>
              </a:rPr>
              <a:t>A) Poderá ocorrer até o oferecimento da ação de improbidade, de forma similar ao acordo de não persecução penal. </a:t>
            </a:r>
          </a:p>
          <a:p>
            <a:pPr lvl="1" algn="just"/>
            <a:r>
              <a:rPr lang="pt-BR" dirty="0">
                <a:latin typeface="Arial" panose="020B0604020202020204" pitchFamily="34" charset="0"/>
                <a:cs typeface="Arial" panose="020B0604020202020204" pitchFamily="34" charset="0"/>
              </a:rPr>
              <a:t>B) A sua celebração poderá ocorrer após o oferecimento da petição inicial na demanda de improbidade.</a:t>
            </a:r>
          </a:p>
          <a:p>
            <a:pPr lvl="1" algn="just"/>
            <a:r>
              <a:rPr lang="pt-BR" dirty="0">
                <a:latin typeface="Arial" panose="020B0604020202020204" pitchFamily="34" charset="0"/>
                <a:cs typeface="Arial" panose="020B0604020202020204" pitchFamily="34" charset="0"/>
              </a:rPr>
              <a:t>C) A sua celebração poderá ocorrer até a execução da sentença. É a posição encampada pelo art. 17, § </a:t>
            </a:r>
            <a:r>
              <a:rPr lang="pt-BR" dirty="0">
                <a:effectLst/>
                <a:latin typeface="Times New Roman" panose="02020603050405020304" pitchFamily="18" charset="0"/>
                <a:ea typeface="Calibri" panose="020F0502020204030204" pitchFamily="34" charset="0"/>
              </a:rPr>
              <a:t>§ 4º: </a:t>
            </a:r>
            <a:r>
              <a:rPr lang="pt-BR" dirty="0">
                <a:solidFill>
                  <a:srgbClr val="FF0000"/>
                </a:solidFill>
                <a:effectLst/>
                <a:latin typeface="Arial" panose="020B0604020202020204" pitchFamily="34" charset="0"/>
                <a:ea typeface="Calibri" panose="020F0502020204030204" pitchFamily="34" charset="0"/>
                <a:cs typeface="Arial" panose="020B0604020202020204" pitchFamily="34" charset="0"/>
              </a:rPr>
              <a:t>O acordo a que se refere o caput deste artigo poderá ser celebrado no curso da investigação de apuração do ilícito, no curso da ação de improbidade ou no momento da execução da sentença condenatória.</a:t>
            </a:r>
            <a:endParaRPr lang="pt-BR" dirty="0">
              <a:solidFill>
                <a:srgbClr val="FF0000"/>
              </a:solidFill>
              <a:latin typeface="Arial" panose="020B0604020202020204" pitchFamily="34" charset="0"/>
              <a:cs typeface="Arial" panose="020B0604020202020204" pitchFamily="34" charset="0"/>
            </a:endParaRPr>
          </a:p>
          <a:p>
            <a:pPr lvl="2" algn="just"/>
            <a:r>
              <a:rPr lang="pt-BR" sz="2400" dirty="0">
                <a:latin typeface="Arial" panose="020B0604020202020204" pitchFamily="34" charset="0"/>
                <a:cs typeface="Arial" panose="020B0604020202020204" pitchFamily="34" charset="0"/>
              </a:rPr>
              <a:t>C.1) Em se encampando as duas últimas correntes, é possível o surgimento de duas posições: a primeira delas, admitindo a celebração de forma informal entre as partes e, a segunda, exigindo audiência específica para a validade do ato. </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42</a:t>
            </a:fld>
            <a:endParaRPr lang="en-US" altLang="pt-BR" dirty="0"/>
          </a:p>
        </p:txBody>
      </p:sp>
    </p:spTree>
    <p:extLst>
      <p:ext uri="{BB962C8B-B14F-4D97-AF65-F5344CB8AC3E}">
        <p14:creationId xmlns:p14="http://schemas.microsoft.com/office/powerpoint/2010/main" val="3201238193"/>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L) Natureza jurídica do ANPC: negócio jurídico material e processual (ex. renúncia ao direito de recorrer por parte do agente ímprobo, previsão de custeio da prova pericial e do adiantamento dos honorários periciais pelo investigado/réu, admissão de prova emprestada, previsão de que os atos processuais poderão ser comunicados às partes via e-mail ou </a:t>
            </a:r>
            <a:r>
              <a:rPr lang="pt-BR" sz="2400" dirty="0" err="1">
                <a:latin typeface="Arial" panose="020B0604020202020204" pitchFamily="34" charset="0"/>
                <a:cs typeface="Arial" panose="020B0604020202020204" pitchFamily="34" charset="0"/>
              </a:rPr>
              <a:t>whatsapp</a:t>
            </a:r>
            <a:r>
              <a:rPr lang="pt-BR" sz="2400" dirty="0">
                <a:latin typeface="Arial" panose="020B0604020202020204" pitchFamily="34" charset="0"/>
                <a:cs typeface="Arial" panose="020B0604020202020204" pitchFamily="34" charset="0"/>
              </a:rPr>
              <a:t>, </a:t>
            </a:r>
            <a:r>
              <a:rPr lang="pt-BR" sz="2400" dirty="0" err="1">
                <a:latin typeface="Arial" panose="020B0604020202020204" pitchFamily="34" charset="0"/>
                <a:cs typeface="Arial" panose="020B0604020202020204" pitchFamily="34" charset="0"/>
              </a:rPr>
              <a:t>etc</a:t>
            </a:r>
            <a:r>
              <a:rPr lang="pt-BR" sz="2400" dirty="0">
                <a:latin typeface="Arial" panose="020B0604020202020204" pitchFamily="34" charset="0"/>
                <a:cs typeface="Arial" panose="020B0604020202020204" pitchFamily="34" charset="0"/>
              </a:rPr>
              <a:t>). </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M) Discricionariedade na decisão de celebrar ou não o acordo – o Promotor deve verificar se este meio é mais vantajoso ao interesse público do que o ajuizamento da ação civil por ato de improbidade administrativa ou seu prosseguimento, levando-se em consideração, dentre outros fatores, a possibilidade de duração razoável do processo, a efetividade das sanções aplicáveis e a maior abrangência de responsabilização de agentes públicos, de terceiros envolvidos no ilícito ou que dele tenham auferido vantagem indevida de qualquer natureza.</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43</a:t>
            </a:fld>
            <a:endParaRPr lang="en-US" altLang="pt-BR" dirty="0"/>
          </a:p>
        </p:txBody>
      </p:sp>
    </p:spTree>
    <p:extLst>
      <p:ext uri="{BB962C8B-B14F-4D97-AF65-F5344CB8AC3E}">
        <p14:creationId xmlns:p14="http://schemas.microsoft.com/office/powerpoint/2010/main" val="2614730380"/>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256675" y="799088"/>
            <a:ext cx="11678652" cy="5124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Obs. Deve ser priorizada a resolução consensual do conflito, embora não exista direito subjetivo à celebração do acordo (STJ - </a:t>
            </a:r>
            <a:r>
              <a:rPr lang="pt-BR" sz="2400" dirty="0">
                <a:solidFill>
                  <a:srgbClr val="FF0000"/>
                </a:solidFill>
                <a:latin typeface="Arial" panose="020B0604020202020204" pitchFamily="34" charset="0"/>
                <a:cs typeface="Arial" panose="020B0604020202020204" pitchFamily="34" charset="0"/>
              </a:rPr>
              <a:t>Como já pontuado, não há razão para retirar o feito da pauta virtual, uma vez que, além de não ser o acordo de não persecução cível um direito subjetivo do réu, o presente processo já ultrapassou a fase de análise dos fatos e provas (primeira e segunda instâncias), já tendo sido até mesmo julgado o agravo em recurso especial submetido a exame desta Corte Superior (que não ultrapassou sequer a admissibilidade recursal)</a:t>
            </a:r>
            <a:r>
              <a:rPr lang="pt-BR" sz="2400" dirty="0">
                <a:latin typeface="Arial" panose="020B0604020202020204" pitchFamily="34" charset="0"/>
                <a:cs typeface="Arial" panose="020B0604020202020204" pitchFamily="34" charset="0"/>
              </a:rPr>
              <a:t>. (</a:t>
            </a:r>
            <a:r>
              <a:rPr lang="pt-BR" sz="2400" dirty="0" err="1">
                <a:latin typeface="Arial" panose="020B0604020202020204" pitchFamily="34" charset="0"/>
                <a:cs typeface="Arial" panose="020B0604020202020204" pitchFamily="34" charset="0"/>
              </a:rPr>
              <a:t>AgInt</a:t>
            </a:r>
            <a:r>
              <a:rPr lang="pt-BR" sz="2400" dirty="0">
                <a:latin typeface="Arial" panose="020B0604020202020204" pitchFamily="34" charset="0"/>
                <a:cs typeface="Arial" panose="020B0604020202020204" pitchFamily="34" charset="0"/>
              </a:rPr>
              <a:t> no </a:t>
            </a:r>
            <a:r>
              <a:rPr lang="pt-BR" sz="2400" dirty="0" err="1">
                <a:latin typeface="Arial" panose="020B0604020202020204" pitchFamily="34" charset="0"/>
                <a:cs typeface="Arial" panose="020B0604020202020204" pitchFamily="34" charset="0"/>
              </a:rPr>
              <a:t>RtPaut</a:t>
            </a:r>
            <a:r>
              <a:rPr lang="pt-BR" sz="2400" dirty="0">
                <a:latin typeface="Arial" panose="020B0604020202020204" pitchFamily="34" charset="0"/>
                <a:cs typeface="Arial" panose="020B0604020202020204" pitchFamily="34" charset="0"/>
              </a:rPr>
              <a:t> no </a:t>
            </a:r>
            <a:r>
              <a:rPr lang="pt-BR" sz="2400" dirty="0" err="1">
                <a:latin typeface="Arial" panose="020B0604020202020204" pitchFamily="34" charset="0"/>
                <a:cs typeface="Arial" panose="020B0604020202020204" pitchFamily="34" charset="0"/>
              </a:rPr>
              <a:t>AgInt</a:t>
            </a:r>
            <a:r>
              <a:rPr lang="pt-BR" sz="2400" dirty="0">
                <a:latin typeface="Arial" panose="020B0604020202020204" pitchFamily="34" charset="0"/>
                <a:cs typeface="Arial" panose="020B0604020202020204" pitchFamily="34" charset="0"/>
              </a:rPr>
              <a:t> no RE nos </a:t>
            </a:r>
            <a:r>
              <a:rPr lang="pt-BR" sz="2400" dirty="0" err="1">
                <a:latin typeface="Arial" panose="020B0604020202020204" pitchFamily="34" charset="0"/>
                <a:cs typeface="Arial" panose="020B0604020202020204" pitchFamily="34" charset="0"/>
              </a:rPr>
              <a:t>EDcl</a:t>
            </a:r>
            <a:r>
              <a:rPr lang="pt-BR" sz="2400" dirty="0">
                <a:latin typeface="Arial" panose="020B0604020202020204" pitchFamily="34" charset="0"/>
                <a:cs typeface="Arial" panose="020B0604020202020204" pitchFamily="34" charset="0"/>
              </a:rPr>
              <a:t> no </a:t>
            </a:r>
            <a:r>
              <a:rPr lang="pt-BR" sz="2400" dirty="0" err="1">
                <a:latin typeface="Arial" panose="020B0604020202020204" pitchFamily="34" charset="0"/>
                <a:cs typeface="Arial" panose="020B0604020202020204" pitchFamily="34" charset="0"/>
              </a:rPr>
              <a:t>AgInt</a:t>
            </a:r>
            <a:r>
              <a:rPr lang="pt-BR" sz="2400" dirty="0">
                <a:latin typeface="Arial" panose="020B0604020202020204" pitchFamily="34" charset="0"/>
                <a:cs typeface="Arial" panose="020B0604020202020204" pitchFamily="34" charset="0"/>
              </a:rPr>
              <a:t> no AGRAVO EM RECURSO ESPECIAL Nº 1.341.323 – RS, j. 05.05.2020).</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N) Pressupostos </a:t>
            </a:r>
            <a:r>
              <a:rPr lang="pt-BR" sz="2400" u="sng" dirty="0">
                <a:latin typeface="Arial" panose="020B0604020202020204" pitchFamily="34" charset="0"/>
                <a:cs typeface="Arial" panose="020B0604020202020204" pitchFamily="34" charset="0"/>
              </a:rPr>
              <a:t>cumulativos </a:t>
            </a:r>
            <a:r>
              <a:rPr lang="pt-BR" sz="2400" dirty="0">
                <a:latin typeface="Arial" panose="020B0604020202020204" pitchFamily="34" charset="0"/>
                <a:cs typeface="Arial" panose="020B0604020202020204" pitchFamily="34" charset="0"/>
              </a:rPr>
              <a:t>para a celebração do acordo:</a:t>
            </a:r>
          </a:p>
          <a:p>
            <a:pPr algn="just">
              <a:buNone/>
            </a:pPr>
            <a:r>
              <a:rPr lang="pt-BR" sz="2400" dirty="0">
                <a:latin typeface="Arial" panose="020B0604020202020204" pitchFamily="34" charset="0"/>
                <a:cs typeface="Arial" panose="020B0604020202020204" pitchFamily="34" charset="0"/>
              </a:rPr>
              <a:t>	1. confissão da prática do ato de improbidade administrativa (art. 5º, V da Resolução 1193/2020-CPJ)</a:t>
            </a:r>
          </a:p>
        </p:txBody>
      </p:sp>
      <p:sp>
        <p:nvSpPr>
          <p:cNvPr id="3" name="Espaço Reservado para Número de Slide 2"/>
          <p:cNvSpPr>
            <a:spLocks noGrp="1"/>
          </p:cNvSpPr>
          <p:nvPr>
            <p:ph type="sldNum" sz="quarter" idx="12"/>
          </p:nvPr>
        </p:nvSpPr>
        <p:spPr>
          <a:xfrm>
            <a:off x="8610600" y="6356350"/>
            <a:ext cx="2743200" cy="365125"/>
          </a:xfrm>
        </p:spPr>
        <p:txBody>
          <a:bodyPr/>
          <a:lstStyle/>
          <a:p>
            <a:pPr>
              <a:defRPr/>
            </a:pPr>
            <a:fld id="{EBE696D3-95B1-402A-A1D3-B196F6910553}" type="slidenum">
              <a:rPr lang="en-US" altLang="pt-BR" smtClean="0"/>
              <a:pPr>
                <a:defRPr/>
              </a:pPr>
              <a:t>44</a:t>
            </a:fld>
            <a:endParaRPr lang="en-US" altLang="pt-BR" dirty="0"/>
          </a:p>
        </p:txBody>
      </p:sp>
    </p:spTree>
    <p:extLst>
      <p:ext uri="{BB962C8B-B14F-4D97-AF65-F5344CB8AC3E}">
        <p14:creationId xmlns:p14="http://schemas.microsoft.com/office/powerpoint/2010/main" val="1466656001"/>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615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	2. compromisso de reparação integral do dano (dano moral, material, social, dentre outros) eventualmente sofrido pelo erário (natureza irrenunciável do direito difuso) - </a:t>
            </a:r>
            <a:r>
              <a:rPr lang="pt-BR" sz="2400" dirty="0">
                <a:solidFill>
                  <a:srgbClr val="FF0000"/>
                </a:solidFill>
                <a:latin typeface="Arial" panose="020B0604020202020204" pitchFamily="34" charset="0"/>
                <a:cs typeface="Arial" panose="020B0604020202020204" pitchFamily="34" charset="0"/>
              </a:rPr>
              <a:t>Art. 17-B. O Ministério Público poderá, conforme as circunstâncias do caso concreto, celebrar acordo de não persecução civil, desde que dele advenham, ao menos, os seguintes resultados: I – o integral ressarcimento do dano. </a:t>
            </a:r>
          </a:p>
          <a:p>
            <a:pPr algn="just">
              <a:buNone/>
            </a:pPr>
            <a:r>
              <a:rPr lang="pt-BR" sz="2400" dirty="0">
                <a:solidFill>
                  <a:srgbClr val="FF0000"/>
                </a:solidFill>
                <a:latin typeface="Arial" panose="020B0604020202020204" pitchFamily="34" charset="0"/>
                <a:cs typeface="Arial" panose="020B0604020202020204" pitchFamily="34" charset="0"/>
              </a:rPr>
              <a:t>		- </a:t>
            </a:r>
            <a:r>
              <a:rPr lang="pt-BR" sz="2400" dirty="0">
                <a:latin typeface="Arial" panose="020B0604020202020204" pitchFamily="34" charset="0"/>
                <a:cs typeface="Arial" panose="020B0604020202020204" pitchFamily="34" charset="0"/>
              </a:rPr>
              <a:t>Atente-se para o fato de que, </a:t>
            </a:r>
            <a:r>
              <a:rPr lang="pt-BR" sz="2400" dirty="0">
                <a:solidFill>
                  <a:srgbClr val="FF0000"/>
                </a:solidFill>
                <a:latin typeface="Arial" panose="020B0604020202020204" pitchFamily="34" charset="0"/>
                <a:cs typeface="Arial" panose="020B0604020202020204" pitchFamily="34" charset="0"/>
              </a:rPr>
              <a:t>p</a:t>
            </a:r>
            <a:r>
              <a:rPr lang="pt-BR" sz="2400" dirty="0">
                <a:solidFill>
                  <a:srgbClr val="FF0000"/>
                </a:solidFill>
                <a:effectLst/>
                <a:latin typeface="Arial" panose="020B0604020202020204" pitchFamily="34" charset="0"/>
                <a:ea typeface="Calibri" panose="020F0502020204030204" pitchFamily="34" charset="0"/>
                <a:cs typeface="Arial" panose="020B0604020202020204" pitchFamily="34" charset="0"/>
              </a:rPr>
              <a:t>ara fins de apuração do valor do dano a ser ressarcido, deverá ser realizada a oitiva do Tribunal de Contas competente, que se manifestará, com indicação dos parâmetros utilizados, no prazo de 90 (noventa) dias </a:t>
            </a:r>
            <a:r>
              <a:rPr lang="pt-BR" sz="2400" dirty="0">
                <a:effectLst/>
                <a:latin typeface="Arial" panose="020B0604020202020204" pitchFamily="34" charset="0"/>
                <a:ea typeface="Calibri" panose="020F0502020204030204" pitchFamily="34" charset="0"/>
                <a:cs typeface="Arial" panose="020B0604020202020204" pitchFamily="34" charset="0"/>
              </a:rPr>
              <a:t>(art. 17-B, § 3°). – Contudo, o STF suspendeu a eficácia </a:t>
            </a:r>
            <a:r>
              <a:rPr lang="pt-BR" sz="2400">
                <a:effectLst/>
                <a:latin typeface="Arial" panose="020B0604020202020204" pitchFamily="34" charset="0"/>
                <a:ea typeface="Calibri" panose="020F0502020204030204" pitchFamily="34" charset="0"/>
                <a:cs typeface="Arial" panose="020B0604020202020204" pitchFamily="34" charset="0"/>
              </a:rPr>
              <a:t>do dispositivo na ADI 7.236!</a:t>
            </a: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3. compromisso de transferência não onerosa, em favor da entidade lesada, da propriedade dos bens, direitos e/ou valores que representem vantagem ou proveito direto ou indiretamente obtido da infração, quando for o caso (</a:t>
            </a:r>
            <a:r>
              <a:rPr lang="pt-BR" sz="2400" dirty="0">
                <a:solidFill>
                  <a:srgbClr val="FF0000"/>
                </a:solidFill>
                <a:latin typeface="Arial" panose="020B0604020202020204" pitchFamily="34" charset="0"/>
                <a:cs typeface="Arial" panose="020B0604020202020204" pitchFamily="34" charset="0"/>
              </a:rPr>
              <a:t>art. 17-B, II – a reversão à pessoa jurídica lesada da vantagem indevida obtida, ainda que oriunda de agentes privados</a:t>
            </a:r>
            <a:r>
              <a:rPr lang="pt-BR" sz="2400" dirty="0">
                <a:latin typeface="Arial" panose="020B0604020202020204" pitchFamily="34" charset="0"/>
                <a:cs typeface="Arial" panose="020B0604020202020204" pitchFamily="34" charset="0"/>
              </a:rPr>
              <a:t>.); </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45</a:t>
            </a:fld>
            <a:endParaRPr lang="en-US" altLang="pt-BR" dirty="0"/>
          </a:p>
        </p:txBody>
      </p:sp>
    </p:spTree>
    <p:extLst>
      <p:ext uri="{BB962C8B-B14F-4D97-AF65-F5344CB8AC3E}">
        <p14:creationId xmlns:p14="http://schemas.microsoft.com/office/powerpoint/2010/main" val="250629133"/>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62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	4. aplicação de uma ou algumas das sanções previstas no artigo 12 da LIA (art. 1º, § 2º, da Res. 179/2017-CNMP; e art. 5º, VIII, da Res. 1193.2020-CPJ; - </a:t>
            </a:r>
            <a:r>
              <a:rPr lang="pt-BR" sz="2400" dirty="0">
                <a:solidFill>
                  <a:srgbClr val="FF0000"/>
                </a:solidFill>
                <a:latin typeface="Arial" panose="020B0604020202020204" pitchFamily="34" charset="0"/>
                <a:cs typeface="Arial" panose="020B0604020202020204" pitchFamily="34" charset="0"/>
              </a:rPr>
              <a:t>“O ressarcimento não constitui sanção propriamente dita, mas sim consequência necessária do prejuízo causado. Caracterizada a improbidade administrativa por dano ao Erário, a devolução dos valores é imperiosa e deve vir acompanhada de pelo menos uma das sanções legais que, efetivamente, visam a reprimir a conduta ímproba e a evitar o cometimento de novas infrações. Precedentes do STJ”</a:t>
            </a:r>
            <a:r>
              <a:rPr lang="pt-BR" sz="2400" dirty="0">
                <a:latin typeface="Arial" panose="020B0604020202020204" pitchFamily="34" charset="0"/>
                <a:cs typeface="Arial" panose="020B0604020202020204" pitchFamily="34" charset="0"/>
              </a:rPr>
              <a:t> (</a:t>
            </a:r>
            <a:r>
              <a:rPr lang="pt-BR" sz="2400" dirty="0" err="1">
                <a:latin typeface="Arial" panose="020B0604020202020204" pitchFamily="34" charset="0"/>
                <a:cs typeface="Arial" panose="020B0604020202020204" pitchFamily="34" charset="0"/>
              </a:rPr>
              <a:t>REsp</a:t>
            </a:r>
            <a:r>
              <a:rPr lang="pt-BR" sz="2400" dirty="0">
                <a:latin typeface="Arial" panose="020B0604020202020204" pitchFamily="34" charset="0"/>
                <a:cs typeface="Arial" panose="020B0604020202020204" pitchFamily="34" charset="0"/>
              </a:rPr>
              <a:t> 1.184.897/PE, 2.ª Turma, Rel. Min. Herman Benjamin,).</a:t>
            </a:r>
          </a:p>
          <a:p>
            <a:pPr algn="just">
              <a:buNone/>
            </a:pPr>
            <a:r>
              <a:rPr lang="pt-BR" sz="2400" dirty="0">
                <a:latin typeface="Arial" panose="020B0604020202020204" pitchFamily="34" charset="0"/>
                <a:cs typeface="Arial" panose="020B0604020202020204" pitchFamily="34" charset="0"/>
              </a:rPr>
              <a:t> </a:t>
            </a:r>
          </a:p>
          <a:p>
            <a:pPr algn="just">
              <a:buNone/>
            </a:pPr>
            <a:r>
              <a:rPr lang="pt-BR" sz="2400" dirty="0">
                <a:latin typeface="Arial" panose="020B0604020202020204" pitchFamily="34" charset="0"/>
                <a:cs typeface="Arial" panose="020B0604020202020204" pitchFamily="34" charset="0"/>
              </a:rPr>
              <a:t>	5. constatação, no caso concreto, de que a resolução consensual é mais vantajosa ao interesse público do que o ajuizamento da ação civil por ato de improbidade administrativa ou seu prosseguimento (art. 2º da Res. 1.193/2020-CPJ), considerada a “</a:t>
            </a:r>
            <a:r>
              <a:rPr lang="pt-BR" sz="2400" dirty="0">
                <a:solidFill>
                  <a:srgbClr val="FF0000"/>
                </a:solidFill>
                <a:latin typeface="Arial" panose="020B0604020202020204" pitchFamily="34" charset="0"/>
                <a:cs typeface="Arial" panose="020B0604020202020204" pitchFamily="34" charset="0"/>
              </a:rPr>
              <a:t>personalidade do agente, a natureza, as circunstâncias, a gravidade e a repercussão social do ato de improbidade, bem como as vantagens, para o interesse público, da rápida solução do caso” </a:t>
            </a:r>
            <a:r>
              <a:rPr lang="pt-BR" sz="2400" dirty="0">
                <a:latin typeface="Arial" panose="020B0604020202020204" pitchFamily="34" charset="0"/>
                <a:cs typeface="Arial" panose="020B0604020202020204" pitchFamily="34" charset="0"/>
              </a:rPr>
              <a:t>(art. 17-B, § 2°).</a:t>
            </a:r>
          </a:p>
          <a:p>
            <a:pPr algn="just">
              <a:buNone/>
            </a:pPr>
            <a:endParaRPr lang="pt-BR" sz="2400" dirty="0">
              <a:latin typeface="Arial" panose="020B0604020202020204" pitchFamily="34" charset="0"/>
              <a:cs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46</a:t>
            </a:fld>
            <a:endParaRPr lang="en-US" altLang="pt-BR" dirty="0"/>
          </a:p>
        </p:txBody>
      </p:sp>
    </p:spTree>
    <p:extLst>
      <p:ext uri="{BB962C8B-B14F-4D97-AF65-F5344CB8AC3E}">
        <p14:creationId xmlns:p14="http://schemas.microsoft.com/office/powerpoint/2010/main" val="907622337"/>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4909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	6. Não ter o agente descumprido ANPC anterior no </a:t>
            </a:r>
            <a:r>
              <a:rPr lang="pt-BR" sz="2400" dirty="0">
                <a:effectLst/>
                <a:latin typeface="Arial" panose="020B0604020202020204" pitchFamily="34" charset="0"/>
                <a:ea typeface="Calibri" panose="020F0502020204030204" pitchFamily="34" charset="0"/>
                <a:cs typeface="Arial" panose="020B0604020202020204" pitchFamily="34" charset="0"/>
              </a:rPr>
              <a:t>prazo de 5 (cinco) anos, contado do conhecimento pelo Ministério Público do efetivo descumprimento (art. 17-B, § 7°).</a:t>
            </a: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O) Conteúdo do instrumento:</a:t>
            </a:r>
          </a:p>
          <a:p>
            <a:pPr algn="just">
              <a:buNone/>
            </a:pPr>
            <a:r>
              <a:rPr lang="pt-BR" sz="2400" dirty="0">
                <a:latin typeface="Arial" panose="020B0604020202020204" pitchFamily="34" charset="0"/>
                <a:cs typeface="Arial" panose="020B0604020202020204" pitchFamily="34" charset="0"/>
              </a:rPr>
              <a:t>	I – Identificação do pactuante agente público ou terceiro que, não sendo agente público, induziu ou concorreu para a prática do ato ou dele se beneficiou direta ou indiretamente;</a:t>
            </a:r>
          </a:p>
          <a:p>
            <a:pPr algn="just">
              <a:buNone/>
            </a:pPr>
            <a:r>
              <a:rPr lang="pt-BR" sz="2400" dirty="0">
                <a:latin typeface="Arial" panose="020B0604020202020204" pitchFamily="34" charset="0"/>
                <a:cs typeface="Arial" panose="020B0604020202020204" pitchFamily="34" charset="0"/>
              </a:rPr>
              <a:t>	 II – Descrição da conduta ilícita, com todas as suas circunstâncias, em especial suas condições de tempo e local;</a:t>
            </a:r>
          </a:p>
          <a:p>
            <a:pPr algn="just">
              <a:buNone/>
            </a:pPr>
            <a:r>
              <a:rPr lang="pt-BR" sz="2400" dirty="0">
                <a:latin typeface="Arial" panose="020B0604020202020204" pitchFamily="34" charset="0"/>
                <a:cs typeface="Arial" panose="020B0604020202020204" pitchFamily="34" charset="0"/>
              </a:rPr>
              <a:t>Obs. Na hipótese de o ANPC ser celebrado apenas com o particular, deverá o Membro descrever a conduta ilícita tanto do particular quanto do agente público.</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47</a:t>
            </a:fld>
            <a:endParaRPr lang="en-US" altLang="pt-BR" dirty="0"/>
          </a:p>
        </p:txBody>
      </p:sp>
    </p:spTree>
    <p:extLst>
      <p:ext uri="{BB962C8B-B14F-4D97-AF65-F5344CB8AC3E}">
        <p14:creationId xmlns:p14="http://schemas.microsoft.com/office/powerpoint/2010/main" val="980155977"/>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6909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	III – Subsunção da conduta ilícita imputada à específica previsão legal de modalidade de ato de improbidade administrativa;</a:t>
            </a:r>
          </a:p>
          <a:p>
            <a:pPr algn="just">
              <a:buNone/>
            </a:pPr>
            <a:r>
              <a:rPr lang="pt-BR" sz="2400" dirty="0">
                <a:latin typeface="Arial" panose="020B0604020202020204" pitchFamily="34" charset="0"/>
                <a:cs typeface="Arial" panose="020B0604020202020204" pitchFamily="34" charset="0"/>
              </a:rPr>
              <a:t>	IV – Quantificação e extensão do dano e dos valores acrescidos ilicitamente, quando houver;</a:t>
            </a:r>
          </a:p>
          <a:p>
            <a:pPr algn="just">
              <a:buNone/>
            </a:pPr>
            <a:r>
              <a:rPr lang="pt-BR" sz="2400" dirty="0">
                <a:latin typeface="Arial" panose="020B0604020202020204" pitchFamily="34" charset="0"/>
                <a:cs typeface="Arial" panose="020B0604020202020204" pitchFamily="34" charset="0"/>
              </a:rPr>
              <a:t>	V – Assunção por parte do pactuante da responsabilidade pelo ato ilícito praticado;</a:t>
            </a:r>
          </a:p>
          <a:p>
            <a:pPr algn="just">
              <a:buNone/>
            </a:pPr>
            <a:r>
              <a:rPr lang="pt-BR" sz="2400" dirty="0">
                <a:latin typeface="Arial" panose="020B0604020202020204" pitchFamily="34" charset="0"/>
                <a:cs typeface="Arial" panose="020B0604020202020204" pitchFamily="34" charset="0"/>
              </a:rPr>
              <a:t>	VI – Compromisso, quando for o caso, de colaborar amplamente com as investigações, promovendo a identificação de outros agentes, partícipes, beneficiários, localização de bens e valores e produção de outras provas, durante o curso do inquérito civil ou do processo judicial;</a:t>
            </a:r>
          </a:p>
          <a:p>
            <a:pPr algn="just">
              <a:buNone/>
            </a:pPr>
            <a:r>
              <a:rPr lang="pt-BR" sz="2400" dirty="0">
                <a:latin typeface="Arial" panose="020B0604020202020204" pitchFamily="34" charset="0"/>
                <a:cs typeface="Arial" panose="020B0604020202020204" pitchFamily="34" charset="0"/>
              </a:rPr>
              <a:t>	VII – Dever de reparação integral do dano atualizado monetariamente, acrescido de juros legais e perdimento de bens e valores acrescidos ilicitamente;</a:t>
            </a:r>
          </a:p>
          <a:p>
            <a:pPr algn="just">
              <a:buNone/>
            </a:pPr>
            <a:r>
              <a:rPr lang="pt-BR" sz="2400" dirty="0">
                <a:latin typeface="Arial" panose="020B0604020202020204" pitchFamily="34" charset="0"/>
                <a:cs typeface="Arial" panose="020B0604020202020204" pitchFamily="34" charset="0"/>
              </a:rPr>
              <a:t>Obs. Os valores decorrentes da reparação do dano patrimonial efetivo, perdimento de bens e da multa civil serão revertidos à pessoa jurídica interessada.</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Obs. 2 É possível o parcelamento da reparação? Sim.</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48</a:t>
            </a:fld>
            <a:endParaRPr lang="en-US" altLang="pt-BR" dirty="0"/>
          </a:p>
        </p:txBody>
      </p:sp>
    </p:spTree>
    <p:extLst>
      <p:ext uri="{BB962C8B-B14F-4D97-AF65-F5344CB8AC3E}">
        <p14:creationId xmlns:p14="http://schemas.microsoft.com/office/powerpoint/2010/main" val="1722638572"/>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	VIII – Previsão de aplicação de medidas sancionatórias.</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Obs. O acordo de não persecução cível poderá prever a aplicação de quaisquer das sanções previstas no artigo 12 da LIA? Sim.</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IX – Estipulação de cláusula específica de aplicação de multa diária ou outra espécie de cominação que se mostre adequada e suficiente para o caso de descumprimento das obrigações assumidas.</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Obs. As liquidações de multas deverão ser destinadas a fundos federais, estaduais e municipais que tenham o mesmo escopo do fundo previsto no art. 13 da Lei nº 7.347/1985.</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49</a:t>
            </a:fld>
            <a:endParaRPr lang="en-US" altLang="pt-BR" dirty="0"/>
          </a:p>
        </p:txBody>
      </p:sp>
    </p:spTree>
    <p:extLst>
      <p:ext uri="{BB962C8B-B14F-4D97-AF65-F5344CB8AC3E}">
        <p14:creationId xmlns:p14="http://schemas.microsoft.com/office/powerpoint/2010/main" val="1230934759"/>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11. Ação de Improbidade Administrativa:</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1.1 A Improbidade continua no microssistema processual coletivo? Sim, tratando-se de modalidade de ação coletiva.</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1.2 – A ação de improbidade é modalidade de ACP? </a:t>
            </a:r>
          </a:p>
          <a:p>
            <a:pPr algn="just">
              <a:buNone/>
            </a:pPr>
            <a:r>
              <a:rPr lang="pt-BR" sz="2400" dirty="0">
                <a:latin typeface="Arial" panose="020B0604020202020204" pitchFamily="34" charset="0"/>
                <a:cs typeface="Arial" panose="020B0604020202020204" pitchFamily="34" charset="0"/>
              </a:rPr>
              <a:t>	1) Não - </a:t>
            </a:r>
            <a:r>
              <a:rPr lang="pt-BR" sz="2400" dirty="0">
                <a:solidFill>
                  <a:srgbClr val="FF0000"/>
                </a:solidFill>
                <a:latin typeface="Arial" panose="020B0604020202020204" pitchFamily="34" charset="0"/>
                <a:cs typeface="Arial" panose="020B0604020202020204" pitchFamily="34" charset="0"/>
              </a:rPr>
              <a:t>Art. 17-D. A ação por improbidade administrativa é repressiva, de caráter sancionatório, destinada à aplicação de sanções de caráter pessoal previstas nesta Lei, e </a:t>
            </a:r>
            <a:r>
              <a:rPr lang="pt-BR" sz="2400" u="sng" dirty="0">
                <a:solidFill>
                  <a:srgbClr val="FF0000"/>
                </a:solidFill>
                <a:latin typeface="Arial" panose="020B0604020202020204" pitchFamily="34" charset="0"/>
                <a:cs typeface="Arial" panose="020B0604020202020204" pitchFamily="34" charset="0"/>
              </a:rPr>
              <a:t>não </a:t>
            </a:r>
            <a:r>
              <a:rPr lang="pt-BR" sz="2400" u="sng" dirty="0" err="1">
                <a:solidFill>
                  <a:srgbClr val="FF0000"/>
                </a:solidFill>
                <a:latin typeface="Arial" panose="020B0604020202020204" pitchFamily="34" charset="0"/>
                <a:cs typeface="Arial" panose="020B0604020202020204" pitchFamily="34" charset="0"/>
              </a:rPr>
              <a:t>constui</a:t>
            </a:r>
            <a:r>
              <a:rPr lang="pt-BR" sz="2400" u="sng" dirty="0">
                <a:solidFill>
                  <a:srgbClr val="FF0000"/>
                </a:solidFill>
                <a:latin typeface="Arial" panose="020B0604020202020204" pitchFamily="34" charset="0"/>
                <a:cs typeface="Arial" panose="020B0604020202020204" pitchFamily="34" charset="0"/>
              </a:rPr>
              <a:t> ação civil,</a:t>
            </a:r>
            <a:r>
              <a:rPr lang="pt-BR" sz="2400" dirty="0">
                <a:solidFill>
                  <a:srgbClr val="FF0000"/>
                </a:solidFill>
                <a:latin typeface="Arial" panose="020B0604020202020204" pitchFamily="34" charset="0"/>
                <a:cs typeface="Arial" panose="020B0604020202020204" pitchFamily="34" charset="0"/>
              </a:rPr>
              <a:t> vedado seu ajuizamento para o controle de legalidade de políticas públicas e para a proteção do patrimônio público e social, do meio ambiente e de outros interesses difusos, cole0vos e individuais homogêneos.</a:t>
            </a:r>
          </a:p>
          <a:p>
            <a:pPr algn="just">
              <a:buNone/>
            </a:pPr>
            <a:r>
              <a:rPr lang="pt-BR" sz="2400" dirty="0">
                <a:latin typeface="Arial" panose="020B0604020202020204" pitchFamily="34" charset="0"/>
                <a:cs typeface="Arial" panose="020B0604020202020204" pitchFamily="34" charset="0"/>
              </a:rPr>
              <a:t>	2) Sim.</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5</a:t>
            </a:fld>
            <a:endParaRPr lang="en-US" altLang="pt-BR" dirty="0"/>
          </a:p>
        </p:txBody>
      </p:sp>
    </p:spTree>
    <p:extLst>
      <p:ext uri="{BB962C8B-B14F-4D97-AF65-F5344CB8AC3E}">
        <p14:creationId xmlns:p14="http://schemas.microsoft.com/office/powerpoint/2010/main" val="1974618408"/>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5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	XI – Especificação, se for o caso, de tantos bens quanto bastem para a garantia do cumprimento das obrigações assumidas, os quais permanecerão indisponíveis.</a:t>
            </a:r>
          </a:p>
          <a:p>
            <a:pPr algn="just">
              <a:buNone/>
            </a:pPr>
            <a:r>
              <a:rPr lang="pt-BR" sz="2400" dirty="0">
                <a:latin typeface="Arial" panose="020B0604020202020204" pitchFamily="34" charset="0"/>
                <a:cs typeface="Arial" panose="020B0604020202020204" pitchFamily="34" charset="0"/>
              </a:rPr>
              <a:t>	XII – Advertência de que a eficácia do acordo extrajudicial estará condicionada a sua homologação pelo Conselho Superior do Ministério Público/Câmara de Coordenação e Revisão e de homologação judicial.</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Obs. A necessidade de homologação judicial viola a independência funcional.</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XIII - </a:t>
            </a:r>
            <a:r>
              <a:rPr lang="pt-BR" sz="2400" dirty="0">
                <a:solidFill>
                  <a:srgbClr val="FF0000"/>
                </a:solidFill>
                <a:latin typeface="Arial" panose="020B0604020202020204" pitchFamily="34" charset="0"/>
                <a:cs typeface="Arial" panose="020B0604020202020204" pitchFamily="34" charset="0"/>
              </a:rPr>
              <a:t>A adoção de mecanismos e procedimentos internos de integridade, de auditoria e de incentivo à denúncia de irregularidades e a aplicação efetiva de códigos de ética e de conduta no âmbito da pessoa jurídica, se for o caso, bem como de outras medidas em favor do interesse público e de boas práticas administrativas (art. 17-B, § 6°).</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50</a:t>
            </a:fld>
            <a:endParaRPr lang="en-US" altLang="pt-BR" dirty="0"/>
          </a:p>
        </p:txBody>
      </p:sp>
    </p:spTree>
    <p:extLst>
      <p:ext uri="{BB962C8B-B14F-4D97-AF65-F5344CB8AC3E}">
        <p14:creationId xmlns:p14="http://schemas.microsoft.com/office/powerpoint/2010/main" val="2126428962"/>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4170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O.1) Requisitos cumulativos </a:t>
            </a:r>
            <a:r>
              <a:rPr lang="pt-BR" sz="2400" u="sng" dirty="0">
                <a:latin typeface="Arial" panose="020B0604020202020204" pitchFamily="34" charset="0"/>
                <a:cs typeface="Arial" panose="020B0604020202020204" pitchFamily="34" charset="0"/>
              </a:rPr>
              <a:t>de validade </a:t>
            </a:r>
            <a:r>
              <a:rPr lang="pt-BR" sz="2400" dirty="0">
                <a:latin typeface="Arial" panose="020B0604020202020204" pitchFamily="34" charset="0"/>
                <a:cs typeface="Arial" panose="020B0604020202020204" pitchFamily="34" charset="0"/>
              </a:rPr>
              <a:t>do ANPC (art. 17-B, § 1°):</a:t>
            </a:r>
          </a:p>
          <a:p>
            <a:pPr algn="just">
              <a:buNone/>
            </a:pPr>
            <a:r>
              <a:rPr lang="pt-BR" sz="2400" dirty="0">
                <a:latin typeface="Arial" panose="020B0604020202020204" pitchFamily="34" charset="0"/>
                <a:cs typeface="Arial" panose="020B0604020202020204" pitchFamily="34" charset="0"/>
              </a:rPr>
              <a:t>	</a:t>
            </a:r>
            <a:r>
              <a:rPr lang="pt-BR" sz="2400" dirty="0">
                <a:solidFill>
                  <a:srgbClr val="FF0000"/>
                </a:solidFill>
                <a:latin typeface="Arial" panose="020B0604020202020204" pitchFamily="34" charset="0"/>
                <a:cs typeface="Arial" panose="020B0604020202020204" pitchFamily="34" charset="0"/>
              </a:rPr>
              <a:t>I - da oitiva do ente federativo lesado, em momento anterior ou posterior à propositura da ação;</a:t>
            </a:r>
          </a:p>
          <a:p>
            <a:pPr algn="just">
              <a:buNone/>
            </a:pPr>
            <a:r>
              <a:rPr lang="pt-BR" sz="2400" dirty="0">
                <a:solidFill>
                  <a:srgbClr val="FF0000"/>
                </a:solidFill>
                <a:latin typeface="Arial" panose="020B0604020202020204" pitchFamily="34" charset="0"/>
                <a:cs typeface="Arial" panose="020B0604020202020204" pitchFamily="34" charset="0"/>
              </a:rPr>
              <a:t>	II - de aprovação, no prazo de até 60 (sessenta) dias, pelo órgão do Ministério Público competente para apreciar as promoções de arquivamento de inquéritos civis, se anterior ao ajuizamento da ação;</a:t>
            </a:r>
          </a:p>
          <a:p>
            <a:pPr algn="just">
              <a:buNone/>
            </a:pPr>
            <a:r>
              <a:rPr lang="pt-BR" sz="2400" dirty="0">
                <a:solidFill>
                  <a:srgbClr val="FF0000"/>
                </a:solidFill>
                <a:latin typeface="Arial" panose="020B0604020202020204" pitchFamily="34" charset="0"/>
                <a:cs typeface="Arial" panose="020B0604020202020204" pitchFamily="34" charset="0"/>
              </a:rPr>
              <a:t>	III - de homologação judicial, independentemente de o acordo ocorrer antes ou depois do ajuizamento da ação de improbidade administrativa.</a:t>
            </a:r>
          </a:p>
          <a:p>
            <a:pPr algn="just">
              <a:buNone/>
            </a:pPr>
            <a:endParaRPr lang="pt-BR" sz="2400" dirty="0">
              <a:latin typeface="Arial" panose="020B0604020202020204" pitchFamily="34" charset="0"/>
              <a:cs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51</a:t>
            </a:fld>
            <a:endParaRPr lang="en-US" altLang="pt-BR" dirty="0"/>
          </a:p>
        </p:txBody>
      </p:sp>
    </p:spTree>
    <p:extLst>
      <p:ext uri="{BB962C8B-B14F-4D97-AF65-F5344CB8AC3E}">
        <p14:creationId xmlns:p14="http://schemas.microsoft.com/office/powerpoint/2010/main" val="956713512"/>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54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effectLst/>
                <a:latin typeface="Arial" panose="020B0604020202020204" pitchFamily="34" charset="0"/>
                <a:ea typeface="Calibri" panose="020F0502020204030204" pitchFamily="34" charset="0"/>
                <a:cs typeface="Arial" panose="020B0604020202020204" pitchFamily="34" charset="0"/>
              </a:rPr>
              <a:t>	O.2) Ausência de intervenção do Magistrado nas negociações para a celebração do ANPC: </a:t>
            </a:r>
            <a:r>
              <a:rPr lang="pt-BR" sz="2400" dirty="0">
                <a:solidFill>
                  <a:srgbClr val="FF0000"/>
                </a:solidFill>
                <a:effectLst/>
                <a:latin typeface="Arial" panose="020B0604020202020204" pitchFamily="34" charset="0"/>
                <a:ea typeface="Calibri" panose="020F0502020204030204" pitchFamily="34" charset="0"/>
                <a:cs typeface="Arial" panose="020B0604020202020204" pitchFamily="34" charset="0"/>
              </a:rPr>
              <a:t>art. 17-B, § 5º As negociações para a celebração do acordo a que se refere o caput deste artigo ocorrerão entre o Ministério Público, de um lado, e, de outro, o investigado ou demandado e o seu defensor</a:t>
            </a:r>
            <a:endParaRPr lang="pt-BR" sz="2400" dirty="0">
              <a:solidFill>
                <a:srgbClr val="FF0000"/>
              </a:solidFill>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P) Concurso de condutas: imaginemos, por exemplo, que num inquérito civil seja apurada a responsabilidade de um prefeito pela prática de três condutas distintas, que encontram abrigo nos tipos previstos nos </a:t>
            </a:r>
            <a:r>
              <a:rPr lang="pt-BR" sz="2400" dirty="0" err="1">
                <a:latin typeface="Arial" panose="020B0604020202020204" pitchFamily="34" charset="0"/>
                <a:cs typeface="Arial" panose="020B0604020202020204" pitchFamily="34" charset="0"/>
              </a:rPr>
              <a:t>arts</a:t>
            </a:r>
            <a:r>
              <a:rPr lang="pt-BR" sz="2400" dirty="0">
                <a:latin typeface="Arial" panose="020B0604020202020204" pitchFamily="34" charset="0"/>
                <a:cs typeface="Arial" panose="020B0604020202020204" pitchFamily="34" charset="0"/>
              </a:rPr>
              <a:t>. 9.º (enriquecimento ilícito), 10 (lesão ao erário) e 11 (atentado contra os princípios da Administração Pública) da LIA. Nesse caso, como deverá se convencionada a aplicação das sanções? As sanções aplicáveis a cada ato de improbidade serão somadas? </a:t>
            </a:r>
          </a:p>
          <a:p>
            <a:pPr algn="just">
              <a:buNone/>
            </a:pPr>
            <a:r>
              <a:rPr lang="pt-BR" sz="2400" dirty="0">
                <a:latin typeface="Arial" panose="020B0604020202020204" pitchFamily="34" charset="0"/>
                <a:cs typeface="Arial" panose="020B0604020202020204" pitchFamily="34" charset="0"/>
              </a:rPr>
              <a:t>	a) quanto às sanções de cunho ressarcitório (reparação do dano e perda de bens ou valores acrescidos ilicitamente) deverão ser obrigatoriamente somadas, em atenção ao princípio da restituição integral do dano (art. 5.º da LIA);</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52</a:t>
            </a:fld>
            <a:endParaRPr lang="en-US" altLang="pt-BR" dirty="0"/>
          </a:p>
        </p:txBody>
      </p:sp>
    </p:spTree>
    <p:extLst>
      <p:ext uri="{BB962C8B-B14F-4D97-AF65-F5344CB8AC3E}">
        <p14:creationId xmlns:p14="http://schemas.microsoft.com/office/powerpoint/2010/main" val="861916550"/>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	b) quanto às sanções que admitem variação dentro dos limites mínimo e máximo abstratamente cominados (suspensão dos direitos políticos e multa civil), tanto poderão ser somadas quanto dosadas (ex.: o Membro convenciona a aplicação da pena de suspensão dos direitos políticos apenas para o ato mais grave, fixando-a, porém, acima do limite mínimo), observando-se, em qualquer caso, os princípios da proporcionalidade e razoabilidade.</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Q) É possível condicionar a celebração do ANPC à previsão de indisponibilidade de bens? Sim, art. 5º, XI, da Resolução 1193/2020.</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R) Em caso de descumprimento do acordo, é possível a averbação cautelar, o protesto de dívida e a inscrição da dívida em cadastros de proteção ao crédito? Sim.</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53</a:t>
            </a:fld>
            <a:endParaRPr lang="en-US" altLang="pt-BR" dirty="0"/>
          </a:p>
        </p:txBody>
      </p:sp>
    </p:spTree>
    <p:extLst>
      <p:ext uri="{BB962C8B-B14F-4D97-AF65-F5344CB8AC3E}">
        <p14:creationId xmlns:p14="http://schemas.microsoft.com/office/powerpoint/2010/main" val="1513065680"/>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S) É possível pactuar a reparação de danos morais coletivos? Sim.</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T) A pessoa jurídica interessada nas negociações poderá participar da celebração do ANPC? Sim, não se exigindo, contudo, sua aquiescência como requisito de validade ou eficácia do acordo.</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U) O acordo pode ser celebrado para a adoção de medidas parciais (v.g., em relação a um dos atos de improbidade)? Sim, prosseguindo-se as investigações ou a ação de improbidade administrativa em relação aos demais.</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54</a:t>
            </a:fld>
            <a:endParaRPr lang="en-US" altLang="pt-BR" dirty="0"/>
          </a:p>
        </p:txBody>
      </p:sp>
    </p:spTree>
    <p:extLst>
      <p:ext uri="{BB962C8B-B14F-4D97-AF65-F5344CB8AC3E}">
        <p14:creationId xmlns:p14="http://schemas.microsoft.com/office/powerpoint/2010/main" val="864562269"/>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b="1" dirty="0">
                <a:latin typeface="Arial" panose="020B0604020202020204" pitchFamily="34" charset="0"/>
                <a:cs typeface="Arial" panose="020B0604020202020204" pitchFamily="34" charset="0"/>
              </a:rPr>
              <a:t>V) Colaboração premiada e improbidade administrativa</a:t>
            </a:r>
            <a:r>
              <a:rPr lang="pt-BR" sz="2400" dirty="0">
                <a:latin typeface="Arial" panose="020B0604020202020204" pitchFamily="34" charset="0"/>
                <a:cs typeface="Arial" panose="020B0604020202020204" pitchFamily="34" charset="0"/>
              </a:rPr>
              <a:t> - Tema 1043 de Repercussão Geral do STF (03/07/23): </a:t>
            </a:r>
            <a:r>
              <a:rPr lang="pt-BR" sz="2400" dirty="0">
                <a:solidFill>
                  <a:srgbClr val="FF0000"/>
                </a:solidFill>
                <a:latin typeface="Arial" panose="020B0604020202020204" pitchFamily="34" charset="0"/>
                <a:cs typeface="Arial" panose="020B0604020202020204" pitchFamily="34" charset="0"/>
              </a:rPr>
              <a:t>É constitucional a utilização da </a:t>
            </a:r>
            <a:r>
              <a:rPr lang="pt-BR" sz="2400" b="1" dirty="0">
                <a:solidFill>
                  <a:srgbClr val="FF0000"/>
                </a:solidFill>
                <a:latin typeface="Arial" panose="020B0604020202020204" pitchFamily="34" charset="0"/>
                <a:cs typeface="Arial" panose="020B0604020202020204" pitchFamily="34" charset="0"/>
              </a:rPr>
              <a:t>colaboração premiada</a:t>
            </a:r>
            <a:r>
              <a:rPr lang="pt-BR" sz="2400" dirty="0">
                <a:solidFill>
                  <a:srgbClr val="FF0000"/>
                </a:solidFill>
                <a:latin typeface="Arial" panose="020B0604020202020204" pitchFamily="34" charset="0"/>
                <a:cs typeface="Arial" panose="020B0604020202020204" pitchFamily="34" charset="0"/>
              </a:rPr>
              <a:t>, nos termos da Lei 12.850/2013, no âmbito civil, em ação civil pública por ato de improbidade administrativa movida pelo Ministério Público, observando-se as seguintes diretrizes:</a:t>
            </a:r>
          </a:p>
          <a:p>
            <a:pPr algn="just">
              <a:buNone/>
            </a:pPr>
            <a:endParaRPr lang="pt-BR" sz="2400" dirty="0">
              <a:solidFill>
                <a:srgbClr val="FF0000"/>
              </a:solidFill>
              <a:latin typeface="Arial" panose="020B0604020202020204" pitchFamily="34" charset="0"/>
              <a:cs typeface="Arial" panose="020B0604020202020204" pitchFamily="34" charset="0"/>
            </a:endParaRPr>
          </a:p>
          <a:p>
            <a:pPr algn="just">
              <a:buNone/>
            </a:pPr>
            <a:r>
              <a:rPr lang="pt-BR" sz="2400" dirty="0">
                <a:solidFill>
                  <a:srgbClr val="FF0000"/>
                </a:solidFill>
                <a:latin typeface="Arial" panose="020B0604020202020204" pitchFamily="34" charset="0"/>
                <a:cs typeface="Arial" panose="020B0604020202020204" pitchFamily="34" charset="0"/>
              </a:rPr>
              <a:t>	(1) Realizado o acordo de colaboração premiada, serão remetidos ao juiz, para análise, o respectivo termo, as declarações do colaborador e cópia da investigação, devendo o juiz </a:t>
            </a:r>
            <a:r>
              <a:rPr lang="pt-BR" sz="2400" b="1" dirty="0">
                <a:solidFill>
                  <a:srgbClr val="FF0000"/>
                </a:solidFill>
                <a:latin typeface="Arial" panose="020B0604020202020204" pitchFamily="34" charset="0"/>
                <a:cs typeface="Arial" panose="020B0604020202020204" pitchFamily="34" charset="0"/>
              </a:rPr>
              <a:t>ouvir sigilosamente o colaborador</a:t>
            </a:r>
            <a:r>
              <a:rPr lang="pt-BR" sz="2400" dirty="0">
                <a:solidFill>
                  <a:srgbClr val="FF0000"/>
                </a:solidFill>
                <a:latin typeface="Arial" panose="020B0604020202020204" pitchFamily="34" charset="0"/>
                <a:cs typeface="Arial" panose="020B0604020202020204" pitchFamily="34" charset="0"/>
              </a:rPr>
              <a:t>, acompanhado de seu defensor, oportunidade em que analisará os seguintes aspectos na homologação: r</a:t>
            </a:r>
            <a:r>
              <a:rPr lang="pt-BR" sz="2400" b="1" dirty="0">
                <a:solidFill>
                  <a:srgbClr val="FF0000"/>
                </a:solidFill>
                <a:latin typeface="Arial" panose="020B0604020202020204" pitchFamily="34" charset="0"/>
                <a:cs typeface="Arial" panose="020B0604020202020204" pitchFamily="34" charset="0"/>
              </a:rPr>
              <a:t>egularidade, legalidade e voluntariedade da manifestação de vontade,</a:t>
            </a:r>
            <a:r>
              <a:rPr lang="pt-BR" sz="2400" dirty="0">
                <a:solidFill>
                  <a:srgbClr val="FF0000"/>
                </a:solidFill>
                <a:latin typeface="Arial" panose="020B0604020202020204" pitchFamily="34" charset="0"/>
                <a:cs typeface="Arial" panose="020B0604020202020204" pitchFamily="34" charset="0"/>
              </a:rPr>
              <a:t> especialmente nos casos em que o colaborador está ou esteve sob efeito de medidas cautelares, nos termos dos §§ 6º e 7º do artigo 4º da referida Lei 12.850/2013;</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55</a:t>
            </a:fld>
            <a:endParaRPr lang="en-US" altLang="pt-BR" dirty="0"/>
          </a:p>
        </p:txBody>
      </p:sp>
    </p:spTree>
    <p:extLst>
      <p:ext uri="{BB962C8B-B14F-4D97-AF65-F5344CB8AC3E}">
        <p14:creationId xmlns:p14="http://schemas.microsoft.com/office/powerpoint/2010/main" val="2383329988"/>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5278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solidFill>
                  <a:srgbClr val="FF0000"/>
                </a:solidFill>
                <a:latin typeface="Arial" panose="020B0604020202020204" pitchFamily="34" charset="0"/>
                <a:cs typeface="Arial" panose="020B0604020202020204" pitchFamily="34" charset="0"/>
              </a:rPr>
              <a:t>	(2) As declarações do agente colaborador, desacompanhadas de outros elementos de prova, são insuficientes para o início da ação civil por ato de improbidade;</a:t>
            </a:r>
          </a:p>
          <a:p>
            <a:pPr algn="just">
              <a:buNone/>
            </a:pPr>
            <a:endParaRPr lang="pt-BR" sz="2400" dirty="0">
              <a:solidFill>
                <a:srgbClr val="FF0000"/>
              </a:solidFill>
              <a:latin typeface="Arial" panose="020B0604020202020204" pitchFamily="34" charset="0"/>
              <a:cs typeface="Arial" panose="020B0604020202020204" pitchFamily="34" charset="0"/>
            </a:endParaRPr>
          </a:p>
          <a:p>
            <a:pPr algn="just">
              <a:buNone/>
            </a:pPr>
            <a:r>
              <a:rPr lang="pt-BR" sz="2400" dirty="0">
                <a:solidFill>
                  <a:srgbClr val="FF0000"/>
                </a:solidFill>
                <a:latin typeface="Arial" panose="020B0604020202020204" pitchFamily="34" charset="0"/>
                <a:cs typeface="Arial" panose="020B0604020202020204" pitchFamily="34" charset="0"/>
              </a:rPr>
              <a:t>	(3) A obrigação de </a:t>
            </a:r>
            <a:r>
              <a:rPr lang="pt-BR" sz="2400" b="1" dirty="0">
                <a:solidFill>
                  <a:srgbClr val="FF0000"/>
                </a:solidFill>
                <a:latin typeface="Arial" panose="020B0604020202020204" pitchFamily="34" charset="0"/>
                <a:cs typeface="Arial" panose="020B0604020202020204" pitchFamily="34" charset="0"/>
              </a:rPr>
              <a:t>ressarcimento do dano </a:t>
            </a:r>
            <a:r>
              <a:rPr lang="pt-BR" sz="2400" dirty="0">
                <a:solidFill>
                  <a:srgbClr val="FF0000"/>
                </a:solidFill>
                <a:latin typeface="Arial" panose="020B0604020202020204" pitchFamily="34" charset="0"/>
                <a:cs typeface="Arial" panose="020B0604020202020204" pitchFamily="34" charset="0"/>
              </a:rPr>
              <a:t>causado ao erário pelo agente colaborador </a:t>
            </a:r>
            <a:r>
              <a:rPr lang="pt-BR" sz="2400" b="1" dirty="0">
                <a:solidFill>
                  <a:srgbClr val="FF0000"/>
                </a:solidFill>
                <a:latin typeface="Arial" panose="020B0604020202020204" pitchFamily="34" charset="0"/>
                <a:cs typeface="Arial" panose="020B0604020202020204" pitchFamily="34" charset="0"/>
              </a:rPr>
              <a:t>deve ser integral</a:t>
            </a:r>
            <a:r>
              <a:rPr lang="pt-BR" sz="2400" dirty="0">
                <a:solidFill>
                  <a:srgbClr val="FF0000"/>
                </a:solidFill>
                <a:latin typeface="Arial" panose="020B0604020202020204" pitchFamily="34" charset="0"/>
                <a:cs typeface="Arial" panose="020B0604020202020204" pitchFamily="34" charset="0"/>
              </a:rPr>
              <a:t>, não podendo ser objeto de transação ou acordo, sendo válida a negociação em torno do modo e das condições para a indenização;</a:t>
            </a:r>
          </a:p>
          <a:p>
            <a:pPr algn="just">
              <a:buNone/>
            </a:pPr>
            <a:r>
              <a:rPr lang="pt-BR" sz="2400" dirty="0">
                <a:solidFill>
                  <a:srgbClr val="FF0000"/>
                </a:solidFill>
                <a:latin typeface="Arial" panose="020B0604020202020204" pitchFamily="34" charset="0"/>
                <a:cs typeface="Arial" panose="020B0604020202020204" pitchFamily="34" charset="0"/>
              </a:rPr>
              <a:t>	</a:t>
            </a:r>
          </a:p>
          <a:p>
            <a:pPr algn="just">
              <a:buNone/>
            </a:pPr>
            <a:r>
              <a:rPr lang="pt-BR" sz="2400" dirty="0">
                <a:solidFill>
                  <a:srgbClr val="FF0000"/>
                </a:solidFill>
                <a:latin typeface="Arial" panose="020B0604020202020204" pitchFamily="34" charset="0"/>
                <a:cs typeface="Arial" panose="020B0604020202020204" pitchFamily="34" charset="0"/>
              </a:rPr>
              <a:t>	(4) O acordo de colaboração deve ser celebrado pelo Ministério Público, com a interveniência da pessoa jurídica interessada e devidamente homologado pela autoridade judicial;</a:t>
            </a:r>
          </a:p>
          <a:p>
            <a:pPr algn="just">
              <a:buNone/>
            </a:pPr>
            <a:r>
              <a:rPr lang="pt-BR" sz="2400" dirty="0">
                <a:solidFill>
                  <a:srgbClr val="FF0000"/>
                </a:solidFill>
                <a:latin typeface="Arial" panose="020B0604020202020204" pitchFamily="34" charset="0"/>
                <a:cs typeface="Arial" panose="020B0604020202020204" pitchFamily="34" charset="0"/>
              </a:rPr>
              <a:t>	</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56</a:t>
            </a:fld>
            <a:endParaRPr lang="en-US" altLang="pt-BR" dirty="0"/>
          </a:p>
        </p:txBody>
      </p:sp>
    </p:spTree>
    <p:extLst>
      <p:ext uri="{BB962C8B-B14F-4D97-AF65-F5344CB8AC3E}">
        <p14:creationId xmlns:p14="http://schemas.microsoft.com/office/powerpoint/2010/main" val="2851074744"/>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solidFill>
                  <a:srgbClr val="FF0000"/>
                </a:solidFill>
                <a:latin typeface="Arial" panose="020B0604020202020204" pitchFamily="34" charset="0"/>
                <a:cs typeface="Arial" panose="020B0604020202020204" pitchFamily="34" charset="0"/>
              </a:rPr>
              <a:t>	(5) Os acordos já firmados somente pelo Ministério Público ficam preservados até a data deste julgamento, desde que haja previsão de total ressarcimento do dano, tenham sido devidamente homologados em Juízo e regularmente cumpridos pelo beneficiado.</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57</a:t>
            </a:fld>
            <a:endParaRPr lang="en-US" altLang="pt-BR" dirty="0"/>
          </a:p>
        </p:txBody>
      </p:sp>
    </p:spTree>
    <p:extLst>
      <p:ext uri="{BB962C8B-B14F-4D97-AF65-F5344CB8AC3E}">
        <p14:creationId xmlns:p14="http://schemas.microsoft.com/office/powerpoint/2010/main" val="230337446"/>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6540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1.3 Compatibilização da Lei Anticorrupção com a Lei de Improbidade:</a:t>
            </a:r>
          </a:p>
          <a:p>
            <a:pPr algn="just">
              <a:buNone/>
            </a:pPr>
            <a:r>
              <a:rPr lang="pt-BR" sz="2400" dirty="0">
                <a:latin typeface="Arial" panose="020B0604020202020204" pitchFamily="34" charset="0"/>
                <a:cs typeface="Arial" panose="020B0604020202020204" pitchFamily="34" charset="0"/>
              </a:rPr>
              <a:t>	1) A advocacia pública poderá propor a ação da Lei Anticorrupção contra a empresa, mas não a improbidade, contra os sócios (se permanecer a redação atual da LIA). </a:t>
            </a:r>
            <a:endParaRPr lang="pt-BR" sz="2400" dirty="0">
              <a:solidFill>
                <a:srgbClr val="FF0000"/>
              </a:solidFill>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2) O MP pode seguir os dois caminhos. Como a pessoa jurídica só é excluída da LIA se for “sancionada” não bastando estar sujeita à sanção da Lei anticorrupção, o MP poderá ajuizar uma ou outra contra ela. </a:t>
            </a:r>
          </a:p>
          <a:p>
            <a:pPr algn="just">
              <a:buNone/>
            </a:pPr>
            <a:endParaRPr lang="pt-BR" sz="2400" dirty="0">
              <a:solidFill>
                <a:srgbClr val="FF0000"/>
              </a:solidFill>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2. Problema geral: as disposições processuais retroagem? Não:</a:t>
            </a:r>
          </a:p>
          <a:p>
            <a:pPr algn="just">
              <a:buNone/>
            </a:pPr>
            <a:r>
              <a:rPr lang="pt-BR" sz="2400" dirty="0">
                <a:solidFill>
                  <a:srgbClr val="FF0000"/>
                </a:solidFill>
                <a:latin typeface="Arial" panose="020B0604020202020204" pitchFamily="34" charset="0"/>
                <a:cs typeface="Arial" panose="020B0604020202020204" pitchFamily="34" charset="0"/>
              </a:rPr>
              <a:t>	A) CPC, Art. 14. A norma processual não retroagirá e será aplicável imediatamente aos processos em curso, respeitados os atos processuais </a:t>
            </a:r>
            <a:r>
              <a:rPr lang="pt-BR" sz="2400" dirty="0" err="1">
                <a:solidFill>
                  <a:srgbClr val="FF0000"/>
                </a:solidFill>
                <a:latin typeface="Arial" panose="020B0604020202020204" pitchFamily="34" charset="0"/>
                <a:cs typeface="Arial" panose="020B0604020202020204" pitchFamily="34" charset="0"/>
              </a:rPr>
              <a:t>prticados</a:t>
            </a:r>
            <a:r>
              <a:rPr lang="pt-BR" sz="2400" dirty="0">
                <a:solidFill>
                  <a:srgbClr val="FF0000"/>
                </a:solidFill>
                <a:latin typeface="Arial" panose="020B0604020202020204" pitchFamily="34" charset="0"/>
                <a:cs typeface="Arial" panose="020B0604020202020204" pitchFamily="34" charset="0"/>
              </a:rPr>
              <a:t> e as situações jurídicas consolidadas sob a vigência da norma revogada. </a:t>
            </a:r>
          </a:p>
          <a:p>
            <a:pPr algn="just">
              <a:buNone/>
            </a:pPr>
            <a:r>
              <a:rPr lang="pt-BR" sz="2400" dirty="0">
                <a:solidFill>
                  <a:srgbClr val="FF0000"/>
                </a:solidFill>
                <a:latin typeface="Arial" panose="020B0604020202020204" pitchFamily="34" charset="0"/>
                <a:cs typeface="Arial" panose="020B0604020202020204" pitchFamily="34" charset="0"/>
              </a:rPr>
              <a:t>	B</a:t>
            </a:r>
            <a:r>
              <a:rPr lang="pt-BR" sz="2400">
                <a:solidFill>
                  <a:srgbClr val="FF0000"/>
                </a:solidFill>
                <a:latin typeface="Arial" panose="020B0604020202020204" pitchFamily="34" charset="0"/>
                <a:cs typeface="Arial" panose="020B0604020202020204" pitchFamily="34" charset="0"/>
              </a:rPr>
              <a:t>) LINDB, </a:t>
            </a:r>
            <a:r>
              <a:rPr lang="pt-BR" sz="2400" dirty="0">
                <a:solidFill>
                  <a:srgbClr val="FF0000"/>
                </a:solidFill>
                <a:latin typeface="Arial" panose="020B0604020202020204" pitchFamily="34" charset="0"/>
                <a:cs typeface="Arial" panose="020B0604020202020204" pitchFamily="34" charset="0"/>
              </a:rPr>
              <a:t>Art. 6º A Lei em vigor terá efeito imediato e geral, respeitados o ato jurídico perfeito, o direito adquirido e a coisa julgada. </a:t>
            </a:r>
          </a:p>
          <a:p>
            <a:pPr algn="just">
              <a:buNone/>
            </a:pPr>
            <a:endParaRPr lang="pt-BR" sz="2400" dirty="0">
              <a:solidFill>
                <a:srgbClr val="FF0000"/>
              </a:solidFill>
              <a:latin typeface="Arial" panose="020B0604020202020204" pitchFamily="34" charset="0"/>
              <a:cs typeface="Arial" panose="020B0604020202020204" pitchFamily="34" charset="0"/>
            </a:endParaRP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6</a:t>
            </a:fld>
            <a:endParaRPr lang="en-US" altLang="pt-BR" dirty="0"/>
          </a:p>
        </p:txBody>
      </p:sp>
    </p:spTree>
    <p:extLst>
      <p:ext uri="{BB962C8B-B14F-4D97-AF65-F5344CB8AC3E}">
        <p14:creationId xmlns:p14="http://schemas.microsoft.com/office/powerpoint/2010/main" val="3629345675"/>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5124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A) Legitimidade ativa - até o advento do Lei 14.230/21, tinham legitimidade ativa: 1) a pessoa jurídica interessada; e 2) o Ministério Público. Contudo, a Lei 14.230/21 passou a prever a legitimidade ativa exclusiva do MP para a propositura da ação de improbidade: </a:t>
            </a:r>
            <a:r>
              <a:rPr lang="pt-BR" sz="2400" dirty="0">
                <a:solidFill>
                  <a:srgbClr val="FF0000"/>
                </a:solidFill>
                <a:latin typeface="Arial" panose="020B0604020202020204" pitchFamily="34" charset="0"/>
                <a:cs typeface="Arial" panose="020B0604020202020204" pitchFamily="34" charset="0"/>
              </a:rPr>
              <a:t>Art. 17. A ação para a aplicação das sanções de que trata esta Lei será proposta pelo Ministério Público e seguirá o procedimento comum previsto na Lei nº 13.105, de 16 de março de 2015 (Código de Processo Civil), salvo o disposto nesta Lei.</a:t>
            </a:r>
          </a:p>
          <a:p>
            <a:pPr algn="just">
              <a:buNone/>
            </a:pPr>
            <a:endParaRPr lang="pt-BR" sz="2400" dirty="0">
              <a:solidFill>
                <a:srgbClr val="FF0000"/>
              </a:solidFill>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Obs. </a:t>
            </a:r>
            <a:r>
              <a:rPr lang="pt-BR" sz="2400" dirty="0" err="1">
                <a:latin typeface="Arial" panose="020B0604020202020204" pitchFamily="34" charset="0"/>
                <a:cs typeface="Arial" panose="020B0604020202020204" pitchFamily="34" charset="0"/>
              </a:rPr>
              <a:t>ADIs</a:t>
            </a:r>
            <a:r>
              <a:rPr lang="pt-BR" sz="2400" dirty="0">
                <a:latin typeface="Arial" panose="020B0604020202020204" pitchFamily="34" charset="0"/>
                <a:cs typeface="Arial" panose="020B0604020202020204" pitchFamily="34" charset="0"/>
              </a:rPr>
              <a:t> 7042 e 7043 – questionam Legitimidade do MP e atuação da PJ de direito público lesada (inclusive a regra de transição para o MP deliberar em 1 ano se continua ou não com as ações anteriores), bem como todo o art. 17-B (ANPC).</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7</a:t>
            </a:fld>
            <a:endParaRPr lang="en-US" altLang="pt-BR" dirty="0"/>
          </a:p>
        </p:txBody>
      </p:sp>
    </p:spTree>
    <p:extLst>
      <p:ext uri="{BB962C8B-B14F-4D97-AF65-F5344CB8AC3E}">
        <p14:creationId xmlns:p14="http://schemas.microsoft.com/office/powerpoint/2010/main" val="3350963634"/>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r>
              <a:rPr lang="pt-BR" sz="2400" dirty="0">
                <a:latin typeface="Arial" panose="020B0604020202020204" pitchFamily="34" charset="0"/>
                <a:cs typeface="Arial" panose="020B0604020202020204" pitchFamily="34" charset="0"/>
              </a:rPr>
              <a:t>O STF julgou parcialmente procedentes os pedidos formulados na ação direta para declarar a inconstitucionalidade parcial, sem redução de texto, do caput e dos §§ 6º-A e 10-C do art. 17, assim como do caput e dos §§ 5º e 7º do art. 17-B, da Lei 8.429/1992, na redação dada pela Lei 14.230/2021, de modo a restabelecer a existência de </a:t>
            </a:r>
            <a:r>
              <a:rPr lang="pt-BR" sz="2400" u="sng" dirty="0">
                <a:latin typeface="Arial" panose="020B0604020202020204" pitchFamily="34" charset="0"/>
                <a:cs typeface="Arial" panose="020B0604020202020204" pitchFamily="34" charset="0"/>
              </a:rPr>
              <a:t>legitimidade ativa concorrente e disjuntiva </a:t>
            </a:r>
            <a:r>
              <a:rPr lang="pt-BR" sz="2400" dirty="0">
                <a:latin typeface="Arial" panose="020B0604020202020204" pitchFamily="34" charset="0"/>
                <a:cs typeface="Arial" panose="020B0604020202020204" pitchFamily="34" charset="0"/>
              </a:rPr>
              <a:t>entre o Ministério Público e as pessoas jurídicas interessadas para a propositura da ação por ato de improbidade administrativa e para a celebração de acordos de não persecução civil.</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8</a:t>
            </a:fld>
            <a:endParaRPr lang="en-US" altLang="pt-BR" dirty="0"/>
          </a:p>
        </p:txBody>
      </p:sp>
    </p:spTree>
    <p:extLst>
      <p:ext uri="{BB962C8B-B14F-4D97-AF65-F5344CB8AC3E}">
        <p14:creationId xmlns:p14="http://schemas.microsoft.com/office/powerpoint/2010/main" val="264734267"/>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421488" y="214313"/>
            <a:ext cx="5589159" cy="584775"/>
          </a:xfrm>
          <a:prstGeom prst="rect">
            <a:avLst/>
          </a:prstGeom>
        </p:spPr>
        <p:txBody>
          <a:bodyPr wrap="none">
            <a:spAutoFit/>
          </a:bodyPr>
          <a:lstStyle/>
          <a:p>
            <a:pPr algn="ctr">
              <a:buNone/>
            </a:pPr>
            <a:r>
              <a:rPr lang="pt-BR" sz="3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Improbidade Administrativa</a:t>
            </a:r>
          </a:p>
        </p:txBody>
      </p:sp>
      <p:sp>
        <p:nvSpPr>
          <p:cNvPr id="13316" name="CaixaDeTexto 3"/>
          <p:cNvSpPr txBox="1">
            <a:spLocks noChangeArrowheads="1"/>
          </p:cNvSpPr>
          <p:nvPr/>
        </p:nvSpPr>
        <p:spPr bwMode="auto">
          <a:xfrm>
            <a:off x="360219" y="799088"/>
            <a:ext cx="11249891"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575"/>
              </a:spcBef>
              <a:buClr>
                <a:schemeClr val="accent1"/>
              </a:buClr>
              <a:buSzPct val="85000"/>
              <a:buFont typeface="Wingdings 2" panose="05020102010507070707" pitchFamily="18" charset="2"/>
              <a:buChar char=""/>
              <a:defRPr sz="2600">
                <a:solidFill>
                  <a:schemeClr val="tx1"/>
                </a:solidFill>
                <a:latin typeface="Perpetua" pitchFamily="18" charset="0"/>
              </a:defRPr>
            </a:lvl1pPr>
            <a:lvl2pPr marL="742950" indent="-285750">
              <a:spcBef>
                <a:spcPts val="375"/>
              </a:spcBef>
              <a:buClr>
                <a:schemeClr val="accent2"/>
              </a:buClr>
              <a:buSzPct val="85000"/>
              <a:buFont typeface="Wingdings 2" panose="05020102010507070707" pitchFamily="18" charset="2"/>
              <a:buChar char=""/>
              <a:defRPr sz="2400">
                <a:solidFill>
                  <a:schemeClr val="tx1"/>
                </a:solidFill>
                <a:latin typeface="Perpetua" pitchFamily="18" charset="0"/>
              </a:defRPr>
            </a:lvl2pPr>
            <a:lvl3pPr marL="1143000" indent="-228600">
              <a:spcBef>
                <a:spcPts val="375"/>
              </a:spcBef>
              <a:buClr>
                <a:srgbClr val="E6B1AB"/>
              </a:buClr>
              <a:buSzPct val="85000"/>
              <a:buFont typeface="Wingdings 2" panose="05020102010507070707" pitchFamily="18" charset="2"/>
              <a:buChar char=""/>
              <a:defRPr sz="2000">
                <a:solidFill>
                  <a:schemeClr val="tx1"/>
                </a:solidFill>
                <a:latin typeface="Perpetua" pitchFamily="18" charset="0"/>
              </a:defRPr>
            </a:lvl3pPr>
            <a:lvl4pPr marL="1600200" indent="-228600">
              <a:spcBef>
                <a:spcPts val="375"/>
              </a:spcBef>
              <a:buClr>
                <a:srgbClr val="A28E6A"/>
              </a:buClr>
              <a:buSzPct val="80000"/>
              <a:buFont typeface="Wingdings 2" panose="05020102010507070707" pitchFamily="18" charset="2"/>
              <a:buChar char=""/>
              <a:defRPr sz="2000">
                <a:solidFill>
                  <a:schemeClr val="tx1"/>
                </a:solidFill>
                <a:latin typeface="Perpetua" pitchFamily="18" charset="0"/>
              </a:defRPr>
            </a:lvl4pPr>
            <a:lvl5pPr marL="2057400" indent="-228600">
              <a:spcBef>
                <a:spcPts val="375"/>
              </a:spcBef>
              <a:buClr>
                <a:srgbClr val="A28E6A"/>
              </a:buClr>
              <a:buChar char="o"/>
              <a:defRPr sz="2000">
                <a:solidFill>
                  <a:schemeClr val="tx1"/>
                </a:solidFill>
                <a:latin typeface="Perpetua"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itchFamily="18" charset="0"/>
              </a:defRPr>
            </a:lvl9pPr>
          </a:lstStyle>
          <a:p>
            <a:pPr algn="just">
              <a:buNone/>
            </a:pPr>
            <a:endParaRPr lang="pt-BR" sz="2400" dirty="0">
              <a:solidFill>
                <a:srgbClr val="FF0000"/>
              </a:solidFill>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B) Legitimidade passiva: recai sobre todo aquele apto a ser considerado sujeito ativo do ato de improbidade administrativa, elencados nos artigos 2º e 3º da Lei nº 8.429/92. </a:t>
            </a: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B.1) Os particulares podem ser responsabilizados com base na LIA sem que figure no polo passivo um agente público responsável pelo ato questionado? Não (STJ, </a:t>
            </a:r>
            <a:r>
              <a:rPr lang="pt-BR" sz="2400" dirty="0" err="1">
                <a:latin typeface="Arial" panose="020B0604020202020204" pitchFamily="34" charset="0"/>
                <a:cs typeface="Arial" panose="020B0604020202020204" pitchFamily="34" charset="0"/>
              </a:rPr>
              <a:t>REsp</a:t>
            </a:r>
            <a:r>
              <a:rPr lang="pt-BR" sz="2400" dirty="0">
                <a:latin typeface="Arial" panose="020B0604020202020204" pitchFamily="34" charset="0"/>
                <a:cs typeface="Arial" panose="020B0604020202020204" pitchFamily="34" charset="0"/>
              </a:rPr>
              <a:t> 896.044/PA, </a:t>
            </a:r>
            <a:r>
              <a:rPr lang="pt-BR" sz="2400" dirty="0" err="1">
                <a:latin typeface="Arial" panose="020B0604020202020204" pitchFamily="34" charset="0"/>
                <a:cs typeface="Arial" panose="020B0604020202020204" pitchFamily="34" charset="0"/>
              </a:rPr>
              <a:t>DJe</a:t>
            </a:r>
            <a:r>
              <a:rPr lang="pt-BR" sz="2400" dirty="0">
                <a:latin typeface="Arial" panose="020B0604020202020204" pitchFamily="34" charset="0"/>
                <a:cs typeface="Arial" panose="020B0604020202020204" pitchFamily="34" charset="0"/>
              </a:rPr>
              <a:t> 19.4.2011). </a:t>
            </a: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endParaRPr lang="pt-BR" sz="2400" dirty="0">
              <a:latin typeface="Arial" panose="020B0604020202020204" pitchFamily="34" charset="0"/>
              <a:cs typeface="Arial" panose="020B0604020202020204" pitchFamily="34" charset="0"/>
            </a:endParaRPr>
          </a:p>
          <a:p>
            <a:pPr algn="just">
              <a:buNone/>
            </a:pPr>
            <a:r>
              <a:rPr lang="pt-BR" sz="2400" dirty="0">
                <a:latin typeface="Arial" panose="020B0604020202020204" pitchFamily="34" charset="0"/>
                <a:cs typeface="Arial" panose="020B0604020202020204" pitchFamily="34" charset="0"/>
              </a:rPr>
              <a:t> </a:t>
            </a:r>
          </a:p>
        </p:txBody>
      </p:sp>
      <p:sp>
        <p:nvSpPr>
          <p:cNvPr id="3" name="Espaço Reservado para Número de Slide 2"/>
          <p:cNvSpPr>
            <a:spLocks noGrp="1"/>
          </p:cNvSpPr>
          <p:nvPr>
            <p:ph type="sldNum" sz="quarter" idx="12"/>
          </p:nvPr>
        </p:nvSpPr>
        <p:spPr/>
        <p:txBody>
          <a:bodyPr/>
          <a:lstStyle/>
          <a:p>
            <a:pPr>
              <a:defRPr/>
            </a:pPr>
            <a:fld id="{EBE696D3-95B1-402A-A1D3-B196F6910553}" type="slidenum">
              <a:rPr lang="en-US" altLang="pt-BR" smtClean="0"/>
              <a:pPr>
                <a:defRPr/>
              </a:pPr>
              <a:t>9</a:t>
            </a:fld>
            <a:endParaRPr lang="en-US" altLang="pt-BR" dirty="0"/>
          </a:p>
        </p:txBody>
      </p:sp>
    </p:spTree>
    <p:extLst>
      <p:ext uri="{BB962C8B-B14F-4D97-AF65-F5344CB8AC3E}">
        <p14:creationId xmlns:p14="http://schemas.microsoft.com/office/powerpoint/2010/main" val="3752572146"/>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7385</Words>
  <Application>Microsoft Office PowerPoint</Application>
  <PresentationFormat>Widescreen</PresentationFormat>
  <Paragraphs>454</Paragraphs>
  <Slides>57</Slides>
  <Notes>1</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57</vt:i4>
      </vt:variant>
    </vt:vector>
  </HeadingPairs>
  <TitlesOfParts>
    <vt:vector size="63" baseType="lpstr">
      <vt:lpstr>Arial</vt:lpstr>
      <vt:lpstr>Calibri</vt:lpstr>
      <vt:lpstr>Calibri Light</vt:lpstr>
      <vt:lpstr>Times New Roman</vt:lpstr>
      <vt:lpstr>Wingdings 2</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Rafael de Oliveira Costa</dc:creator>
  <cp:lastModifiedBy>Mariana Francisca Lima</cp:lastModifiedBy>
  <cp:revision>3</cp:revision>
  <dcterms:created xsi:type="dcterms:W3CDTF">2023-01-18T17:28:56Z</dcterms:created>
  <dcterms:modified xsi:type="dcterms:W3CDTF">2024-04-24T15:53:20Z</dcterms:modified>
</cp:coreProperties>
</file>