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47157" y="2096770"/>
            <a:ext cx="2636520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791" y="9525"/>
            <a:ext cx="8717076" cy="14453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15917" y="1815464"/>
            <a:ext cx="8019415" cy="2756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26994" y="6432143"/>
            <a:ext cx="6263640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ipu.org/women-ranking?month=10&amp;year=202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rradedireitos.org.br/violencia-politica-e-eleitoral-no-brasil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9317" y="649986"/>
            <a:ext cx="62998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59330" algn="l"/>
              </a:tabLst>
            </a:pPr>
            <a:r>
              <a:rPr spc="-10" dirty="0"/>
              <a:t>Violência</a:t>
            </a:r>
            <a:r>
              <a:rPr dirty="0"/>
              <a:t>	</a:t>
            </a:r>
            <a:r>
              <a:rPr spc="-50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5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71304" y="50292"/>
            <a:ext cx="2520696" cy="6294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193798" y="6287820"/>
            <a:ext cx="6060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Dra.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Vera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Lúcia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Camargo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Braga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Taberti-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Procuradora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Justiça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17319" y="1763267"/>
            <a:ext cx="7921752" cy="37901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4737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38064"/>
            <a:ext cx="7775575" cy="428117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300" b="1" spc="-10" dirty="0">
                <a:latin typeface="Calibri"/>
                <a:cs typeface="Calibri"/>
              </a:rPr>
              <a:t>Econômica</a:t>
            </a:r>
            <a:endParaRPr sz="3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3300" spc="-25" dirty="0">
                <a:latin typeface="Calibri"/>
                <a:cs typeface="Calibri"/>
              </a:rPr>
              <a:t>-</a:t>
            </a:r>
            <a:r>
              <a:rPr sz="3300" dirty="0">
                <a:latin typeface="Calibri"/>
                <a:cs typeface="Calibri"/>
              </a:rPr>
              <a:t>Desvios</a:t>
            </a:r>
            <a:r>
              <a:rPr sz="3300" spc="-7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-50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recursos</a:t>
            </a:r>
            <a:r>
              <a:rPr sz="3300" spc="-5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-6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campanha</a:t>
            </a:r>
            <a:r>
              <a:rPr sz="3300" spc="-40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eleitoral;</a:t>
            </a:r>
            <a:endParaRPr sz="3300">
              <a:latin typeface="Calibri"/>
              <a:cs typeface="Calibri"/>
            </a:endParaRPr>
          </a:p>
          <a:p>
            <a:pPr marL="241300" marR="6985" indent="-228600" algn="just">
              <a:lnSpc>
                <a:spcPts val="3170"/>
              </a:lnSpc>
              <a:spcBef>
                <a:spcPts val="980"/>
              </a:spcBef>
              <a:buChar char="-"/>
              <a:tabLst>
                <a:tab pos="241300" algn="l"/>
              </a:tabLst>
            </a:pPr>
            <a:r>
              <a:rPr sz="3300" dirty="0">
                <a:latin typeface="Calibri"/>
                <a:cs typeface="Calibri"/>
              </a:rPr>
              <a:t>Ausência</a:t>
            </a:r>
            <a:r>
              <a:rPr sz="3300" spc="27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26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recurso</a:t>
            </a:r>
            <a:r>
              <a:rPr sz="3300" spc="28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(financeiro</a:t>
            </a:r>
            <a:r>
              <a:rPr sz="3300" spc="25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e</a:t>
            </a:r>
            <a:r>
              <a:rPr sz="3300" spc="280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material) </a:t>
            </a:r>
            <a:r>
              <a:rPr sz="3300" dirty="0">
                <a:latin typeface="Calibri"/>
                <a:cs typeface="Calibri"/>
              </a:rPr>
              <a:t>e</a:t>
            </a:r>
            <a:r>
              <a:rPr sz="3300" spc="-5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-4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estrutura</a:t>
            </a:r>
            <a:r>
              <a:rPr sz="3300" spc="-4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para</a:t>
            </a:r>
            <a:r>
              <a:rPr sz="3300" spc="-5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a</a:t>
            </a:r>
            <a:r>
              <a:rPr sz="3300" spc="-4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campanha</a:t>
            </a:r>
            <a:r>
              <a:rPr sz="3300" spc="-45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eleitoral;</a:t>
            </a:r>
            <a:endParaRPr sz="3300">
              <a:latin typeface="Calibri"/>
              <a:cs typeface="Calibri"/>
            </a:endParaRPr>
          </a:p>
          <a:p>
            <a:pPr marL="241300" marR="5080" indent="-228600" algn="just">
              <a:lnSpc>
                <a:spcPct val="80000"/>
              </a:lnSpc>
              <a:spcBef>
                <a:spcPts val="1019"/>
              </a:spcBef>
              <a:buChar char="-"/>
              <a:tabLst>
                <a:tab pos="241300" algn="l"/>
              </a:tabLst>
            </a:pPr>
            <a:r>
              <a:rPr sz="3300" dirty="0">
                <a:latin typeface="Calibri"/>
                <a:cs typeface="Calibri"/>
              </a:rPr>
              <a:t>Descumprimento</a:t>
            </a:r>
            <a:r>
              <a:rPr sz="3300" spc="1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das</a:t>
            </a:r>
            <a:r>
              <a:rPr sz="3300" spc="2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propostas</a:t>
            </a:r>
            <a:r>
              <a:rPr sz="3300" spc="-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20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recursos </a:t>
            </a:r>
            <a:r>
              <a:rPr sz="3300" dirty="0">
                <a:latin typeface="Calibri"/>
                <a:cs typeface="Calibri"/>
              </a:rPr>
              <a:t>financeiros</a:t>
            </a:r>
            <a:r>
              <a:rPr sz="3300" spc="110" dirty="0">
                <a:latin typeface="Calibri"/>
                <a:cs typeface="Calibri"/>
              </a:rPr>
              <a:t>  </a:t>
            </a:r>
            <a:r>
              <a:rPr sz="3300" dirty="0">
                <a:latin typeface="Calibri"/>
                <a:cs typeface="Calibri"/>
              </a:rPr>
              <a:t>e</a:t>
            </a:r>
            <a:r>
              <a:rPr sz="3300" spc="110" dirty="0">
                <a:latin typeface="Calibri"/>
                <a:cs typeface="Calibri"/>
              </a:rPr>
              <a:t> 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105" dirty="0">
                <a:latin typeface="Calibri"/>
                <a:cs typeface="Calibri"/>
              </a:rPr>
              <a:t>  </a:t>
            </a:r>
            <a:r>
              <a:rPr sz="3300" dirty="0">
                <a:latin typeface="Calibri"/>
                <a:cs typeface="Calibri"/>
              </a:rPr>
              <a:t>estrutura</a:t>
            </a:r>
            <a:r>
              <a:rPr sz="3300" spc="114" dirty="0">
                <a:latin typeface="Calibri"/>
                <a:cs typeface="Calibri"/>
              </a:rPr>
              <a:t> 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110" dirty="0">
                <a:latin typeface="Calibri"/>
                <a:cs typeface="Calibri"/>
              </a:rPr>
              <a:t>  </a:t>
            </a:r>
            <a:r>
              <a:rPr sz="3300" spc="-10" dirty="0">
                <a:latin typeface="Calibri"/>
                <a:cs typeface="Calibri"/>
              </a:rPr>
              <a:t>campanha, </a:t>
            </a:r>
            <a:r>
              <a:rPr sz="3300" dirty="0">
                <a:latin typeface="Calibri"/>
                <a:cs typeface="Calibri"/>
              </a:rPr>
              <a:t>que</a:t>
            </a:r>
            <a:r>
              <a:rPr sz="3300" spc="26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foram</a:t>
            </a:r>
            <a:r>
              <a:rPr sz="3300" spc="27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feitas</a:t>
            </a:r>
            <a:r>
              <a:rPr sz="3300" spc="254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às</a:t>
            </a:r>
            <a:r>
              <a:rPr sz="3300" spc="27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candidatas</a:t>
            </a:r>
            <a:r>
              <a:rPr sz="3300" spc="260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na</a:t>
            </a:r>
            <a:r>
              <a:rPr sz="3300" spc="254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fase</a:t>
            </a:r>
            <a:r>
              <a:rPr sz="3300" spc="260" dirty="0">
                <a:latin typeface="Calibri"/>
                <a:cs typeface="Calibri"/>
              </a:rPr>
              <a:t> </a:t>
            </a:r>
            <a:r>
              <a:rPr sz="3300" spc="-25" dirty="0">
                <a:latin typeface="Calibri"/>
                <a:cs typeface="Calibri"/>
              </a:rPr>
              <a:t>que </a:t>
            </a:r>
            <a:r>
              <a:rPr sz="3300" dirty="0">
                <a:latin typeface="Calibri"/>
                <a:cs typeface="Calibri"/>
              </a:rPr>
              <a:t>antecede</a:t>
            </a:r>
            <a:r>
              <a:rPr sz="3300" spc="-6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aos</a:t>
            </a:r>
            <a:r>
              <a:rPr sz="3300" spc="-9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registros</a:t>
            </a:r>
            <a:r>
              <a:rPr sz="3300" spc="-8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de</a:t>
            </a:r>
            <a:r>
              <a:rPr sz="3300" spc="-75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candidaturas;</a:t>
            </a:r>
            <a:endParaRPr sz="3300">
              <a:latin typeface="Calibri"/>
              <a:cs typeface="Calibri"/>
            </a:endParaRPr>
          </a:p>
          <a:p>
            <a:pPr marL="241300" indent="-228600" algn="just">
              <a:lnSpc>
                <a:spcPct val="100000"/>
              </a:lnSpc>
              <a:spcBef>
                <a:spcPts val="209"/>
              </a:spcBef>
              <a:buChar char="-"/>
              <a:tabLst>
                <a:tab pos="241300" algn="l"/>
              </a:tabLst>
            </a:pPr>
            <a:r>
              <a:rPr sz="3300" dirty="0">
                <a:latin typeface="Calibri"/>
                <a:cs typeface="Calibri"/>
              </a:rPr>
              <a:t>Danos</a:t>
            </a:r>
            <a:r>
              <a:rPr sz="3300" spc="-70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patrimoniais,</a:t>
            </a:r>
            <a:r>
              <a:rPr sz="3300" spc="-50" dirty="0">
                <a:latin typeface="Calibri"/>
                <a:cs typeface="Calibri"/>
              </a:rPr>
              <a:t> </a:t>
            </a:r>
            <a:r>
              <a:rPr sz="3300" spc="-20" dirty="0">
                <a:latin typeface="Calibri"/>
                <a:cs typeface="Calibri"/>
              </a:rPr>
              <a:t>etc.</a:t>
            </a:r>
            <a:endParaRPr sz="33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4737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49932"/>
            <a:ext cx="7776209" cy="3566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54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Observação-</a:t>
            </a:r>
            <a:endParaRPr sz="2800">
              <a:latin typeface="Calibri"/>
              <a:cs typeface="Calibri"/>
            </a:endParaRPr>
          </a:p>
          <a:p>
            <a:pPr marL="12700" marR="5080" algn="just">
              <a:lnSpc>
                <a:spcPct val="70000"/>
              </a:lnSpc>
              <a:spcBef>
                <a:spcPts val="1000"/>
              </a:spcBef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3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Resolução</a:t>
            </a:r>
            <a:r>
              <a:rPr sz="2800" spc="3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3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TSE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n.</a:t>
            </a:r>
            <a:r>
              <a:rPr sz="2800" spc="3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23.605/2019,</a:t>
            </a:r>
            <a:r>
              <a:rPr sz="2800" spc="3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regulamenta</a:t>
            </a:r>
            <a:r>
              <a:rPr sz="2800" spc="37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o </a:t>
            </a:r>
            <a:r>
              <a:rPr sz="2800" dirty="0">
                <a:latin typeface="Calibri"/>
                <a:cs typeface="Calibri"/>
              </a:rPr>
              <a:t>repasse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dos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recursos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FEFC.</a:t>
            </a:r>
            <a:r>
              <a:rPr sz="2800" spc="3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3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candidaturas </a:t>
            </a:r>
            <a:r>
              <a:rPr sz="2800" dirty="0">
                <a:latin typeface="Calibri"/>
                <a:cs typeface="Calibri"/>
              </a:rPr>
              <a:t>femininas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negras.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candidaturas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femininas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o </a:t>
            </a:r>
            <a:r>
              <a:rPr sz="2800" dirty="0">
                <a:latin typeface="Calibri"/>
                <a:cs typeface="Calibri"/>
              </a:rPr>
              <a:t>percentual</a:t>
            </a:r>
            <a:r>
              <a:rPr sz="2800" spc="26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corresponderá</a:t>
            </a:r>
            <a:r>
              <a:rPr sz="2800" spc="29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28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proporção</a:t>
            </a:r>
            <a:r>
              <a:rPr sz="2800" spc="285" dirty="0">
                <a:latin typeface="Calibri"/>
                <a:cs typeface="Calibri"/>
              </a:rPr>
              <a:t>   </a:t>
            </a:r>
            <a:r>
              <a:rPr sz="2800" spc="-10" dirty="0">
                <a:latin typeface="Calibri"/>
                <a:cs typeface="Calibri"/>
              </a:rPr>
              <a:t>dessas </a:t>
            </a:r>
            <a:r>
              <a:rPr sz="2800" dirty="0">
                <a:latin typeface="Calibri"/>
                <a:cs typeface="Calibri"/>
              </a:rPr>
              <a:t>candidaturas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relação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soma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das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candidaturas </a:t>
            </a:r>
            <a:r>
              <a:rPr sz="2800" dirty="0">
                <a:latin typeface="Calibri"/>
                <a:cs typeface="Calibri"/>
              </a:rPr>
              <a:t>masculinas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femininas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partido,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não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podendo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ser </a:t>
            </a:r>
            <a:r>
              <a:rPr sz="2800" dirty="0">
                <a:latin typeface="Calibri"/>
                <a:cs typeface="Calibri"/>
              </a:rPr>
              <a:t>inferior</a:t>
            </a:r>
            <a:r>
              <a:rPr sz="2800" spc="3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30%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(trinta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por</a:t>
            </a:r>
            <a:r>
              <a:rPr sz="2800" spc="3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cento).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percentuais</a:t>
            </a:r>
            <a:r>
              <a:rPr sz="2800" spc="3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de </a:t>
            </a:r>
            <a:r>
              <a:rPr sz="2800" dirty="0">
                <a:latin typeface="Calibri"/>
                <a:cs typeface="Calibri"/>
              </a:rPr>
              <a:t>candidaturas</a:t>
            </a:r>
            <a:r>
              <a:rPr sz="2800" spc="1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femininas</a:t>
            </a:r>
            <a:r>
              <a:rPr sz="2800" spc="1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pessoas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negras</a:t>
            </a:r>
            <a:r>
              <a:rPr sz="2800" spc="130" dirty="0">
                <a:latin typeface="Calibri"/>
                <a:cs typeface="Calibri"/>
              </a:rPr>
              <a:t>  </a:t>
            </a:r>
            <a:r>
              <a:rPr sz="2800" spc="-20" dirty="0">
                <a:latin typeface="Calibri"/>
                <a:cs typeface="Calibri"/>
              </a:rPr>
              <a:t>será </a:t>
            </a:r>
            <a:r>
              <a:rPr sz="2800" dirty="0">
                <a:latin typeface="Calibri"/>
                <a:cs typeface="Calibri"/>
              </a:rPr>
              <a:t>obtido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pela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razão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dessas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candidaturas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relação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ao </a:t>
            </a:r>
            <a:r>
              <a:rPr sz="2800" dirty="0">
                <a:latin typeface="Calibri"/>
                <a:cs typeface="Calibri"/>
              </a:rPr>
              <a:t>total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candidaturas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partido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âmbito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nacional.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8302625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just">
              <a:lnSpc>
                <a:spcPts val="3020"/>
              </a:lnSpc>
              <a:spcBef>
                <a:spcPts val="480"/>
              </a:spcBef>
            </a:pPr>
            <a:r>
              <a:rPr sz="2800" dirty="0">
                <a:latin typeface="Calibri"/>
                <a:cs typeface="Calibri"/>
              </a:rPr>
              <a:t>Apesar</a:t>
            </a:r>
            <a:r>
              <a:rPr sz="2800" spc="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das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mulheres</a:t>
            </a:r>
            <a:r>
              <a:rPr sz="2800" spc="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representarem</a:t>
            </a:r>
            <a:r>
              <a:rPr sz="2800" spc="6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mais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51%</a:t>
            </a:r>
            <a:r>
              <a:rPr sz="2800" spc="35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da </a:t>
            </a:r>
            <a:r>
              <a:rPr sz="2800" dirty="0">
                <a:latin typeface="Calibri"/>
                <a:cs typeface="Calibri"/>
              </a:rPr>
              <a:t>população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brasileira,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elas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ocupam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apenas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cerca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18% </a:t>
            </a:r>
            <a:r>
              <a:rPr sz="2800" dirty="0">
                <a:latin typeface="Calibri"/>
                <a:cs typeface="Calibri"/>
              </a:rPr>
              <a:t>dos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cargos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políticos.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746" y="3096005"/>
            <a:ext cx="12052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1985" algn="l"/>
              </a:tabLst>
            </a:pPr>
            <a:r>
              <a:rPr sz="2800" spc="-25" dirty="0">
                <a:latin typeface="Calibri"/>
                <a:cs typeface="Calibri"/>
              </a:rPr>
              <a:t>No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que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9746" y="3096005"/>
            <a:ext cx="489267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indent="1391285">
              <a:lnSpc>
                <a:spcPts val="3020"/>
              </a:lnSpc>
              <a:spcBef>
                <a:spcPts val="480"/>
              </a:spcBef>
              <a:tabLst>
                <a:tab pos="1391285" algn="l"/>
                <a:tab pos="2391410" algn="l"/>
                <a:tab pos="2429510" algn="l"/>
                <a:tab pos="2812415" algn="l"/>
                <a:tab pos="2960370" algn="l"/>
                <a:tab pos="4412615" algn="l"/>
              </a:tabLst>
            </a:pPr>
            <a:r>
              <a:rPr sz="2800" spc="-10" dirty="0">
                <a:latin typeface="Calibri"/>
                <a:cs typeface="Calibri"/>
              </a:rPr>
              <a:t>tange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representação </a:t>
            </a:r>
            <a:r>
              <a:rPr sz="2800" spc="-10" dirty="0">
                <a:latin typeface="Calibri"/>
                <a:cs typeface="Calibri"/>
              </a:rPr>
              <a:t>acordo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com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o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ranking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da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9872" y="3096005"/>
            <a:ext cx="3224530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71755" marR="5080" indent="-59690">
              <a:lnSpc>
                <a:spcPts val="3020"/>
              </a:lnSpc>
              <a:spcBef>
                <a:spcPts val="480"/>
              </a:spcBef>
              <a:tabLst>
                <a:tab pos="1278890" algn="l"/>
                <a:tab pos="1306830" algn="l"/>
                <a:tab pos="2846070" algn="l"/>
              </a:tabLst>
            </a:pPr>
            <a:r>
              <a:rPr sz="2800" spc="-10" dirty="0">
                <a:latin typeface="Calibri"/>
                <a:cs typeface="Calibri"/>
              </a:rPr>
              <a:t>política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feminina,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União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Internacional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9746" y="3863797"/>
            <a:ext cx="8304530" cy="122047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algn="just">
              <a:lnSpc>
                <a:spcPts val="3030"/>
              </a:lnSpc>
              <a:spcBef>
                <a:spcPts val="475"/>
              </a:spcBef>
            </a:pPr>
            <a:r>
              <a:rPr sz="2800" dirty="0">
                <a:latin typeface="Calibri"/>
                <a:cs typeface="Calibri"/>
              </a:rPr>
              <a:t>Parlamentar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UIP,</a:t>
            </a:r>
            <a:r>
              <a:rPr sz="2800" spc="1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190</a:t>
            </a:r>
            <a:r>
              <a:rPr sz="2800" spc="1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Países,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1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Brasil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ocupa</a:t>
            </a:r>
            <a:r>
              <a:rPr sz="2800" spc="175" dirty="0">
                <a:latin typeface="Calibri"/>
                <a:cs typeface="Calibri"/>
              </a:rPr>
              <a:t> 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132ª(</a:t>
            </a: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https://data.ipu.org/womenranking?month=10&amp;ye</a:t>
            </a:r>
            <a:r>
              <a:rPr sz="2800" spc="-1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ar=2023</a:t>
            </a:r>
            <a:r>
              <a:rPr sz="2800" spc="-8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).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8304530" cy="31407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Essa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gênero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considerada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uma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das </a:t>
            </a:r>
            <a:r>
              <a:rPr sz="2800" dirty="0">
                <a:latin typeface="Calibri"/>
                <a:cs typeface="Calibri"/>
              </a:rPr>
              <a:t>principais</a:t>
            </a:r>
            <a:r>
              <a:rPr sz="2800" spc="45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causas</a:t>
            </a:r>
            <a:r>
              <a:rPr sz="2800" spc="459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55" dirty="0">
                <a:latin typeface="Calibri"/>
                <a:cs typeface="Calibri"/>
              </a:rPr>
              <a:t>   </a:t>
            </a:r>
            <a:r>
              <a:rPr sz="2800" spc="-10" dirty="0">
                <a:latin typeface="Calibri"/>
                <a:cs typeface="Calibri"/>
              </a:rPr>
              <a:t>sub-</a:t>
            </a:r>
            <a:r>
              <a:rPr sz="2800" dirty="0">
                <a:latin typeface="Calibri"/>
                <a:cs typeface="Calibri"/>
              </a:rPr>
              <a:t>representatividade</a:t>
            </a:r>
            <a:r>
              <a:rPr sz="2800" spc="455" dirty="0">
                <a:latin typeface="Calibri"/>
                <a:cs typeface="Calibri"/>
              </a:rPr>
              <a:t>   </a:t>
            </a:r>
            <a:r>
              <a:rPr sz="2800" spc="-25" dirty="0">
                <a:latin typeface="Calibri"/>
                <a:cs typeface="Calibri"/>
              </a:rPr>
              <a:t>das </a:t>
            </a:r>
            <a:r>
              <a:rPr sz="2800" dirty="0">
                <a:latin typeface="Calibri"/>
                <a:cs typeface="Calibri"/>
              </a:rPr>
              <a:t>mulheres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ambiente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político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espaços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poder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e </a:t>
            </a:r>
            <a:r>
              <a:rPr sz="2800" dirty="0">
                <a:latin typeface="Calibri"/>
                <a:cs typeface="Calibri"/>
              </a:rPr>
              <a:t>decisão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3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prejudica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democracia</a:t>
            </a:r>
            <a:r>
              <a:rPr sz="2800" spc="3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3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País.</a:t>
            </a:r>
            <a:r>
              <a:rPr sz="2800" spc="3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3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espaço </a:t>
            </a:r>
            <a:r>
              <a:rPr sz="2800" dirty="0">
                <a:latin typeface="Calibri"/>
                <a:cs typeface="Calibri"/>
              </a:rPr>
              <a:t>político</a:t>
            </a:r>
            <a:r>
              <a:rPr sz="2800" spc="5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5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5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mulheres</a:t>
            </a:r>
            <a:r>
              <a:rPr sz="2800" spc="5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encontram</a:t>
            </a:r>
            <a:r>
              <a:rPr sz="2800" spc="5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maior</a:t>
            </a:r>
            <a:r>
              <a:rPr sz="2800" spc="5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resistência, </a:t>
            </a:r>
            <a:r>
              <a:rPr sz="2800" dirty="0">
                <a:latin typeface="Calibri"/>
                <a:cs typeface="Calibri"/>
              </a:rPr>
              <a:t>preconceito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discriminação.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ambiente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político,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vida </a:t>
            </a:r>
            <a:r>
              <a:rPr sz="2800" dirty="0">
                <a:latin typeface="Calibri"/>
                <a:cs typeface="Calibri"/>
              </a:rPr>
              <a:t>particular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condutas</a:t>
            </a:r>
            <a:r>
              <a:rPr sz="2800" spc="3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praticadas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pelas</a:t>
            </a:r>
            <a:r>
              <a:rPr sz="2800" spc="2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mulheres,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são </a:t>
            </a:r>
            <a:r>
              <a:rPr sz="2800" dirty="0">
                <a:latin typeface="Calibri"/>
                <a:cs typeface="Calibri"/>
              </a:rPr>
              <a:t>muito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observadas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julgadas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homens.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59076"/>
            <a:ext cx="8304530" cy="125476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 marR="5080" algn="just">
              <a:lnSpc>
                <a:spcPct val="70000"/>
              </a:lnSpc>
              <a:spcBef>
                <a:spcPts val="1040"/>
              </a:spcBef>
            </a:pPr>
            <a:r>
              <a:rPr sz="2600" dirty="0">
                <a:latin typeface="Calibri"/>
                <a:cs typeface="Calibri"/>
              </a:rPr>
              <a:t>Além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das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mulheres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negras,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violência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política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gênero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tem </a:t>
            </a:r>
            <a:r>
              <a:rPr sz="2600" dirty="0">
                <a:latin typeface="Calibri"/>
                <a:cs typeface="Calibri"/>
              </a:rPr>
              <a:t>como</a:t>
            </a:r>
            <a:r>
              <a:rPr sz="2600" spc="59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principais</a:t>
            </a:r>
            <a:r>
              <a:rPr sz="2600" spc="6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vítimas</a:t>
            </a:r>
            <a:r>
              <a:rPr sz="2600" spc="6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6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comunidade</a:t>
            </a:r>
            <a:r>
              <a:rPr sz="2600" spc="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LGBTQIA+.</a:t>
            </a:r>
            <a:r>
              <a:rPr sz="2600" spc="6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Essa</a:t>
            </a:r>
            <a:r>
              <a:rPr sz="2600" spc="60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foi </a:t>
            </a:r>
            <a:r>
              <a:rPr sz="2600" dirty="0">
                <a:latin typeface="Calibri"/>
                <a:cs typeface="Calibri"/>
              </a:rPr>
              <a:t>uma</a:t>
            </a:r>
            <a:r>
              <a:rPr sz="2600" spc="1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das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conclusões</a:t>
            </a:r>
            <a:r>
              <a:rPr sz="2600" spc="11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da</a:t>
            </a:r>
            <a:r>
              <a:rPr sz="2600" spc="1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audiência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pública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realizada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no</a:t>
            </a:r>
            <a:r>
              <a:rPr sz="2600" spc="1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dia</a:t>
            </a:r>
            <a:r>
              <a:rPr sz="2600" spc="1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17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16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abril</a:t>
            </a:r>
            <a:r>
              <a:rPr sz="2600" spc="17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16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2022,</a:t>
            </a:r>
            <a:r>
              <a:rPr sz="2600" spc="16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promovida</a:t>
            </a:r>
            <a:r>
              <a:rPr sz="2600" spc="17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pela</a:t>
            </a:r>
            <a:r>
              <a:rPr sz="2600" spc="17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Comissão</a:t>
            </a:r>
            <a:r>
              <a:rPr sz="2600" spc="16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160" dirty="0">
                <a:latin typeface="Calibri"/>
                <a:cs typeface="Calibri"/>
              </a:rPr>
              <a:t>  </a:t>
            </a:r>
            <a:r>
              <a:rPr sz="2600" spc="-10" dirty="0">
                <a:latin typeface="Calibri"/>
                <a:cs typeface="Calibri"/>
              </a:rPr>
              <a:t>Direitos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746" y="2868930"/>
            <a:ext cx="8303259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56385" algn="l"/>
                <a:tab pos="1987550" algn="l"/>
                <a:tab pos="3618229" algn="l"/>
                <a:tab pos="5546725" algn="l"/>
                <a:tab pos="6680834" algn="l"/>
                <a:tab pos="7293609" algn="l"/>
              </a:tabLst>
            </a:pPr>
            <a:r>
              <a:rPr sz="2600" spc="-10" dirty="0">
                <a:latin typeface="Calibri"/>
                <a:cs typeface="Calibri"/>
              </a:rPr>
              <a:t>Humanos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5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Legislação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Participativa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(CDH),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5" dirty="0">
                <a:latin typeface="Calibri"/>
                <a:cs typeface="Calibri"/>
              </a:rPr>
              <a:t>no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Senado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9746" y="3146298"/>
            <a:ext cx="83058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7780" algn="l"/>
                <a:tab pos="1911350" algn="l"/>
                <a:tab pos="2749550" algn="l"/>
                <a:tab pos="4022725" algn="l"/>
                <a:tab pos="5345430" algn="l"/>
                <a:tab pos="5702300" algn="l"/>
                <a:tab pos="7066280" algn="l"/>
              </a:tabLst>
            </a:pPr>
            <a:r>
              <a:rPr sz="2600" spc="-10" dirty="0">
                <a:latin typeface="Calibri"/>
                <a:cs typeface="Calibri"/>
              </a:rPr>
              <a:t>Federal.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5" dirty="0">
                <a:latin typeface="Calibri"/>
                <a:cs typeface="Calibri"/>
              </a:rPr>
              <a:t>Em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igual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sentido,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concluiu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50" dirty="0">
                <a:latin typeface="Calibri"/>
                <a:cs typeface="Calibri"/>
              </a:rPr>
              <a:t>a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Pesquisa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Violência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9746" y="3423665"/>
            <a:ext cx="8305800" cy="236474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1040"/>
              </a:spcBef>
              <a:tabLst>
                <a:tab pos="1155065" algn="l"/>
                <a:tab pos="1307465" algn="l"/>
                <a:tab pos="1408430" algn="l"/>
                <a:tab pos="1487805" algn="l"/>
                <a:tab pos="2086610" algn="l"/>
                <a:tab pos="2269490" algn="l"/>
                <a:tab pos="2519680" algn="l"/>
                <a:tab pos="2762250" algn="l"/>
                <a:tab pos="2794000" algn="l"/>
                <a:tab pos="2984500" algn="l"/>
                <a:tab pos="3124835" algn="l"/>
                <a:tab pos="3277235" algn="l"/>
                <a:tab pos="3519170" algn="l"/>
                <a:tab pos="3833495" algn="l"/>
                <a:tab pos="4161154" algn="l"/>
                <a:tab pos="4551680" algn="l"/>
                <a:tab pos="4599940" algn="l"/>
                <a:tab pos="4747895" algn="l"/>
                <a:tab pos="4955540" algn="l"/>
                <a:tab pos="5092700" algn="l"/>
                <a:tab pos="5976620" algn="l"/>
                <a:tab pos="6017895" algn="l"/>
                <a:tab pos="6037580" algn="l"/>
                <a:tab pos="6216015" algn="l"/>
                <a:tab pos="6371590" algn="l"/>
                <a:tab pos="6475095" algn="l"/>
                <a:tab pos="6671945" algn="l"/>
                <a:tab pos="6978015" algn="l"/>
                <a:tab pos="7164070" algn="l"/>
                <a:tab pos="7424420" algn="l"/>
                <a:tab pos="7953375" algn="l"/>
                <a:tab pos="7987030" algn="l"/>
              </a:tabLst>
            </a:pPr>
            <a:r>
              <a:rPr sz="2600" spc="-10" dirty="0">
                <a:latin typeface="Calibri"/>
                <a:cs typeface="Calibri"/>
              </a:rPr>
              <a:t>Política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5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10" dirty="0">
                <a:latin typeface="Calibri"/>
                <a:cs typeface="Calibri"/>
              </a:rPr>
              <a:t>Eleitoral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5" dirty="0">
                <a:latin typeface="Calibri"/>
                <a:cs typeface="Calibri"/>
              </a:rPr>
              <a:t>no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25" dirty="0">
                <a:latin typeface="Calibri"/>
                <a:cs typeface="Calibri"/>
              </a:rPr>
              <a:t>Brasil-</a:t>
            </a:r>
            <a:r>
              <a:rPr sz="2600" spc="-10" dirty="0">
                <a:latin typeface="Calibri"/>
                <a:cs typeface="Calibri"/>
              </a:rPr>
              <a:t>Terra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Direito</a:t>
            </a:r>
            <a:r>
              <a:rPr sz="2600" dirty="0">
                <a:latin typeface="Calibri"/>
                <a:cs typeface="Calibri"/>
              </a:rPr>
              <a:t>			</a:t>
            </a:r>
            <a:r>
              <a:rPr sz="2600" spc="-5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10" dirty="0">
                <a:latin typeface="Calibri"/>
                <a:cs typeface="Calibri"/>
              </a:rPr>
              <a:t>Justiça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Global </a:t>
            </a:r>
            <a:r>
              <a:rPr sz="2600" spc="-20" dirty="0">
                <a:latin typeface="Calibri"/>
                <a:cs typeface="Calibri"/>
              </a:rPr>
              <a:t>(</a:t>
            </a:r>
            <a:r>
              <a:rPr sz="26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https://terradedireitos.org.br/violenciapoliticaeeleitoral-</a:t>
            </a:r>
            <a:r>
              <a:rPr sz="26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no-</a:t>
            </a:r>
            <a:r>
              <a:rPr sz="2600" spc="-2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26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brasil</a:t>
            </a:r>
            <a:r>
              <a:rPr sz="2600" dirty="0">
                <a:latin typeface="Calibri"/>
                <a:cs typeface="Calibri"/>
              </a:rPr>
              <a:t>).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Esse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tipo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violência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é</a:t>
            </a:r>
            <a:r>
              <a:rPr sz="2600" spc="1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uma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estratégia</a:t>
            </a:r>
            <a:r>
              <a:rPr sz="2600" spc="1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utilizada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para </a:t>
            </a:r>
            <a:r>
              <a:rPr sz="2600" spc="-10" dirty="0">
                <a:latin typeface="Calibri"/>
                <a:cs typeface="Calibri"/>
              </a:rPr>
              <a:t>impedir,</a:t>
            </a:r>
            <a:r>
              <a:rPr sz="2600" dirty="0">
                <a:latin typeface="Calibri"/>
                <a:cs typeface="Calibri"/>
              </a:rPr>
              <a:t>			</a:t>
            </a:r>
            <a:r>
              <a:rPr sz="2600" spc="-10" dirty="0">
                <a:latin typeface="Calibri"/>
                <a:cs typeface="Calibri"/>
              </a:rPr>
              <a:t>intimidar,</a:t>
            </a:r>
            <a:r>
              <a:rPr sz="2600" dirty="0">
                <a:latin typeface="Calibri"/>
                <a:cs typeface="Calibri"/>
              </a:rPr>
              <a:t>			</a:t>
            </a:r>
            <a:r>
              <a:rPr sz="2600" spc="-10" dirty="0">
                <a:latin typeface="Calibri"/>
                <a:cs typeface="Calibri"/>
              </a:rPr>
              <a:t>excluir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5" dirty="0">
                <a:latin typeface="Calibri"/>
                <a:cs typeface="Calibri"/>
              </a:rPr>
              <a:t>as</a:t>
            </a:r>
            <a:r>
              <a:rPr sz="2600" dirty="0">
                <a:latin typeface="Calibri"/>
                <a:cs typeface="Calibri"/>
              </a:rPr>
              <a:t>			</a:t>
            </a:r>
            <a:r>
              <a:rPr sz="2600" spc="-10" dirty="0">
                <a:latin typeface="Calibri"/>
                <a:cs typeface="Calibri"/>
              </a:rPr>
              <a:t>minorias</a:t>
            </a:r>
            <a:r>
              <a:rPr sz="2600" dirty="0">
                <a:latin typeface="Calibri"/>
                <a:cs typeface="Calibri"/>
              </a:rPr>
              <a:t>				</a:t>
            </a:r>
            <a:r>
              <a:rPr sz="2600" spc="-25" dirty="0">
                <a:latin typeface="Calibri"/>
                <a:cs typeface="Calibri"/>
              </a:rPr>
              <a:t>das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20" dirty="0">
                <a:latin typeface="Calibri"/>
                <a:cs typeface="Calibri"/>
              </a:rPr>
              <a:t>instâncias </a:t>
            </a:r>
            <a:r>
              <a:rPr sz="2600" spc="-10" dirty="0">
                <a:latin typeface="Calibri"/>
                <a:cs typeface="Calibri"/>
              </a:rPr>
              <a:t>representativas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25" dirty="0">
                <a:latin typeface="Calibri"/>
                <a:cs typeface="Calibri"/>
              </a:rPr>
              <a:t>de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10" dirty="0">
                <a:latin typeface="Calibri"/>
                <a:cs typeface="Calibri"/>
              </a:rPr>
              <a:t>poder.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0" dirty="0">
                <a:latin typeface="Calibri"/>
                <a:cs typeface="Calibri"/>
              </a:rPr>
              <a:t>Essa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10" dirty="0">
                <a:latin typeface="Calibri"/>
                <a:cs typeface="Calibri"/>
              </a:rPr>
              <a:t>violência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5" dirty="0">
                <a:latin typeface="Calibri"/>
                <a:cs typeface="Calibri"/>
              </a:rPr>
              <a:t>não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25" dirty="0">
                <a:latin typeface="Calibri"/>
                <a:cs typeface="Calibri"/>
              </a:rPr>
              <a:t>só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10" dirty="0">
                <a:latin typeface="Calibri"/>
                <a:cs typeface="Calibri"/>
              </a:rPr>
              <a:t>viola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25" dirty="0">
                <a:latin typeface="Calibri"/>
                <a:cs typeface="Calibri"/>
              </a:rPr>
              <a:t>os </a:t>
            </a:r>
            <a:r>
              <a:rPr sz="2600" spc="-10" dirty="0">
                <a:latin typeface="Calibri"/>
                <a:cs typeface="Calibri"/>
              </a:rPr>
              <a:t>direitos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10" dirty="0">
                <a:latin typeface="Calibri"/>
                <a:cs typeface="Calibri"/>
              </a:rPr>
              <a:t>fundamentais,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20" dirty="0">
                <a:latin typeface="Calibri"/>
                <a:cs typeface="Calibri"/>
              </a:rPr>
              <a:t>como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10" dirty="0">
                <a:latin typeface="Calibri"/>
                <a:cs typeface="Calibri"/>
              </a:rPr>
              <a:t>chancela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50" dirty="0">
                <a:latin typeface="Calibri"/>
                <a:cs typeface="Calibri"/>
              </a:rPr>
              <a:t>o</a:t>
            </a:r>
            <a:r>
              <a:rPr sz="2600" dirty="0">
                <a:latin typeface="Calibri"/>
                <a:cs typeface="Calibri"/>
              </a:rPr>
              <a:t>			</a:t>
            </a:r>
            <a:r>
              <a:rPr sz="2600" spc="-10" dirty="0">
                <a:latin typeface="Calibri"/>
                <a:cs typeface="Calibri"/>
              </a:rPr>
              <a:t>processo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5" dirty="0">
                <a:latin typeface="Calibri"/>
                <a:cs typeface="Calibri"/>
              </a:rPr>
              <a:t>de </a:t>
            </a:r>
            <a:r>
              <a:rPr sz="2600" spc="-10" dirty="0">
                <a:latin typeface="Calibri"/>
                <a:cs typeface="Calibri"/>
              </a:rPr>
              <a:t>concentração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50" dirty="0">
                <a:latin typeface="Calibri"/>
                <a:cs typeface="Calibri"/>
              </a:rPr>
              <a:t>e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25" dirty="0">
                <a:latin typeface="Calibri"/>
                <a:cs typeface="Calibri"/>
              </a:rPr>
              <a:t>de</a:t>
            </a:r>
            <a:r>
              <a:rPr sz="2600" dirty="0">
                <a:latin typeface="Calibri"/>
                <a:cs typeface="Calibri"/>
              </a:rPr>
              <a:t>		</a:t>
            </a:r>
            <a:r>
              <a:rPr sz="2600" spc="-10" dirty="0">
                <a:latin typeface="Calibri"/>
                <a:cs typeface="Calibri"/>
              </a:rPr>
              <a:t>perpetuação</a:t>
            </a:r>
            <a:r>
              <a:rPr sz="2600" dirty="0">
                <a:latin typeface="Calibri"/>
                <a:cs typeface="Calibri"/>
              </a:rPr>
              <a:t>		de</a:t>
            </a:r>
            <a:r>
              <a:rPr sz="2600" spc="45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poder</a:t>
            </a:r>
            <a:r>
              <a:rPr sz="2600" spc="45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450" dirty="0">
                <a:latin typeface="Calibri"/>
                <a:cs typeface="Calibri"/>
              </a:rPr>
              <a:t>  </a:t>
            </a:r>
            <a:r>
              <a:rPr sz="2600" spc="-10" dirty="0">
                <a:latin typeface="Calibri"/>
                <a:cs typeface="Calibri"/>
              </a:rPr>
              <a:t>grupos hegemônicos.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328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libri"/>
                <a:cs typeface="Calibri"/>
              </a:rPr>
              <a:t>Avanços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no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combate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à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8303259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just">
              <a:lnSpc>
                <a:spcPts val="3020"/>
              </a:lnSpc>
              <a:spcBef>
                <a:spcPts val="480"/>
              </a:spcBef>
            </a:pPr>
            <a:r>
              <a:rPr sz="2800" dirty="0">
                <a:latin typeface="Calibri"/>
                <a:cs typeface="Calibri"/>
              </a:rPr>
              <a:t>Linha</a:t>
            </a:r>
            <a:r>
              <a:rPr sz="2800" spc="48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tempo</a:t>
            </a:r>
            <a:r>
              <a:rPr sz="2800" spc="4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aprovação</a:t>
            </a:r>
            <a:r>
              <a:rPr sz="2800" spc="48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8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legislações</a:t>
            </a:r>
            <a:r>
              <a:rPr sz="2800" spc="48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de </a:t>
            </a:r>
            <a:r>
              <a:rPr sz="2800" dirty="0">
                <a:latin typeface="Calibri"/>
                <a:cs typeface="Calibri"/>
              </a:rPr>
              <a:t>mecanismos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coibir,</a:t>
            </a:r>
            <a:r>
              <a:rPr sz="2800" spc="20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prevenir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erradicar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2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violência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gênero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América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Latina: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99731" y="3011952"/>
            <a:ext cx="2844165" cy="2069464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800" dirty="0">
                <a:latin typeface="Calibri"/>
                <a:cs typeface="Calibri"/>
              </a:rPr>
              <a:t>2019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Argentina</a:t>
            </a:r>
            <a:endParaRPr sz="2800">
              <a:latin typeface="Calibri"/>
              <a:cs typeface="Calibri"/>
            </a:endParaRPr>
          </a:p>
          <a:p>
            <a:pPr marL="53975" marR="5080" indent="-5080">
              <a:lnSpc>
                <a:spcPts val="4020"/>
              </a:lnSpc>
              <a:spcBef>
                <a:spcPts val="245"/>
              </a:spcBef>
            </a:pPr>
            <a:r>
              <a:rPr sz="2800" dirty="0">
                <a:latin typeface="Calibri"/>
                <a:cs typeface="Calibri"/>
              </a:rPr>
              <a:t>2020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México </a:t>
            </a:r>
            <a:r>
              <a:rPr sz="2800" dirty="0">
                <a:latin typeface="Calibri"/>
                <a:cs typeface="Calibri"/>
              </a:rPr>
              <a:t>2021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Brasil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Peru</a:t>
            </a:r>
            <a:endParaRPr sz="2800">
              <a:latin typeface="Calibri"/>
              <a:cs typeface="Calibri"/>
            </a:endParaRPr>
          </a:p>
          <a:p>
            <a:pPr marL="82550">
              <a:lnSpc>
                <a:spcPct val="10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2022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Costa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Rica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09746" y="3011952"/>
            <a:ext cx="2785745" cy="309054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755"/>
              </a:spcBef>
              <a:buChar char="-"/>
              <a:tabLst>
                <a:tab pos="203200" algn="l"/>
              </a:tabLst>
            </a:pPr>
            <a:r>
              <a:rPr sz="2800" dirty="0">
                <a:latin typeface="Calibri"/>
                <a:cs typeface="Calibri"/>
              </a:rPr>
              <a:t>2007-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México</a:t>
            </a:r>
            <a:endParaRPr sz="2800">
              <a:latin typeface="Calibri"/>
              <a:cs typeface="Calibri"/>
            </a:endParaRPr>
          </a:p>
          <a:p>
            <a:pPr marL="203200" indent="-190500">
              <a:lnSpc>
                <a:spcPct val="100000"/>
              </a:lnSpc>
              <a:spcBef>
                <a:spcPts val="660"/>
              </a:spcBef>
              <a:buChar char="-"/>
              <a:tabLst>
                <a:tab pos="203200" algn="l"/>
              </a:tabLst>
            </a:pPr>
            <a:r>
              <a:rPr sz="2800" dirty="0">
                <a:latin typeface="Calibri"/>
                <a:cs typeface="Calibri"/>
              </a:rPr>
              <a:t>2009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Argentina</a:t>
            </a:r>
            <a:endParaRPr sz="2800">
              <a:latin typeface="Calibri"/>
              <a:cs typeface="Calibri"/>
            </a:endParaRPr>
          </a:p>
          <a:p>
            <a:pPr marL="203200" indent="-190500">
              <a:lnSpc>
                <a:spcPct val="100000"/>
              </a:lnSpc>
              <a:spcBef>
                <a:spcPts val="665"/>
              </a:spcBef>
              <a:buChar char="-"/>
              <a:tabLst>
                <a:tab pos="203200" algn="l"/>
              </a:tabLst>
            </a:pPr>
            <a:r>
              <a:rPr sz="2800" dirty="0">
                <a:latin typeface="Calibri"/>
                <a:cs typeface="Calibri"/>
              </a:rPr>
              <a:t>2011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Salvador</a:t>
            </a:r>
            <a:endParaRPr sz="2800">
              <a:latin typeface="Calibri"/>
              <a:cs typeface="Calibri"/>
            </a:endParaRPr>
          </a:p>
          <a:p>
            <a:pPr marL="203200" indent="-190500">
              <a:lnSpc>
                <a:spcPct val="100000"/>
              </a:lnSpc>
              <a:spcBef>
                <a:spcPts val="670"/>
              </a:spcBef>
              <a:buChar char="-"/>
              <a:tabLst>
                <a:tab pos="203200" algn="l"/>
              </a:tabLst>
            </a:pPr>
            <a:r>
              <a:rPr sz="2800" dirty="0">
                <a:latin typeface="Calibri"/>
                <a:cs typeface="Calibri"/>
              </a:rPr>
              <a:t>2012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Bolívia</a:t>
            </a:r>
            <a:endParaRPr sz="2800">
              <a:latin typeface="Calibri"/>
              <a:cs typeface="Calibri"/>
            </a:endParaRPr>
          </a:p>
          <a:p>
            <a:pPr marL="203200" indent="-190500">
              <a:lnSpc>
                <a:spcPct val="100000"/>
              </a:lnSpc>
              <a:spcBef>
                <a:spcPts val="660"/>
              </a:spcBef>
              <a:buChar char="-"/>
              <a:tabLst>
                <a:tab pos="203200" algn="l"/>
              </a:tabLst>
            </a:pPr>
            <a:r>
              <a:rPr sz="2800" dirty="0">
                <a:latin typeface="Calibri"/>
                <a:cs typeface="Calibri"/>
              </a:rPr>
              <a:t>2013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Panamá</a:t>
            </a:r>
            <a:endParaRPr sz="2800">
              <a:latin typeface="Calibri"/>
              <a:cs typeface="Calibri"/>
            </a:endParaRPr>
          </a:p>
          <a:p>
            <a:pPr marL="203200" indent="-190500">
              <a:lnSpc>
                <a:spcPct val="100000"/>
              </a:lnSpc>
              <a:spcBef>
                <a:spcPts val="665"/>
              </a:spcBef>
              <a:buChar char="-"/>
              <a:tabLst>
                <a:tab pos="203200" algn="l"/>
              </a:tabLst>
            </a:pPr>
            <a:r>
              <a:rPr sz="2800" dirty="0">
                <a:latin typeface="Calibri"/>
                <a:cs typeface="Calibri"/>
              </a:rPr>
              <a:t>2014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Equador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328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libri"/>
                <a:cs typeface="Calibri"/>
              </a:rPr>
              <a:t>Avanços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no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combate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à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8302625" cy="16046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Criminalização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(Lei </a:t>
            </a:r>
            <a:r>
              <a:rPr sz="2800" dirty="0">
                <a:latin typeface="Calibri"/>
                <a:cs typeface="Calibri"/>
              </a:rPr>
              <a:t>n.</a:t>
            </a:r>
            <a:r>
              <a:rPr sz="2800" spc="5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14.192</a:t>
            </a:r>
            <a:r>
              <a:rPr sz="2800" spc="5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8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</a:t>
            </a:r>
            <a:r>
              <a:rPr sz="2800" spc="5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8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agosto</a:t>
            </a:r>
            <a:r>
              <a:rPr sz="2800" spc="4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8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2021).</a:t>
            </a:r>
            <a:r>
              <a:rPr sz="2800" spc="4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(Projeto</a:t>
            </a:r>
            <a:r>
              <a:rPr sz="2800" spc="4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Lei</a:t>
            </a:r>
            <a:r>
              <a:rPr sz="2800" spc="48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n. </a:t>
            </a:r>
            <a:r>
              <a:rPr sz="2800" dirty="0">
                <a:latin typeface="Calibri"/>
                <a:cs typeface="Calibri"/>
              </a:rPr>
              <a:t>349/2015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Deputada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Rosangela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Gomes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Republicanos- </a:t>
            </a:r>
            <a:r>
              <a:rPr sz="2800" spc="-25" dirty="0">
                <a:latin typeface="Calibri"/>
                <a:cs typeface="Calibri"/>
              </a:rPr>
              <a:t>RJ)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328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libri"/>
                <a:cs typeface="Calibri"/>
              </a:rPr>
              <a:t>Avanços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no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combate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à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81936"/>
            <a:ext cx="8124190" cy="42081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65"/>
              </a:spcBef>
            </a:pPr>
            <a:r>
              <a:rPr sz="2800" dirty="0">
                <a:latin typeface="Calibri"/>
                <a:cs typeface="Calibri"/>
              </a:rPr>
              <a:t>Essa</a:t>
            </a:r>
            <a:r>
              <a:rPr sz="2800" spc="41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legislação</a:t>
            </a:r>
            <a:r>
              <a:rPr sz="2800" spc="415" dirty="0">
                <a:latin typeface="Calibri"/>
                <a:cs typeface="Calibri"/>
              </a:rPr>
              <a:t>    </a:t>
            </a:r>
            <a:r>
              <a:rPr sz="2800" dirty="0">
                <a:latin typeface="Calibri"/>
                <a:cs typeface="Calibri"/>
              </a:rPr>
              <a:t>se</a:t>
            </a:r>
            <a:r>
              <a:rPr sz="2800" spc="42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coaduna</a:t>
            </a:r>
            <a:r>
              <a:rPr sz="2800" spc="4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4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409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termos</a:t>
            </a:r>
            <a:r>
              <a:rPr sz="2800" spc="425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da </a:t>
            </a:r>
            <a:r>
              <a:rPr sz="2800" dirty="0">
                <a:latin typeface="Calibri"/>
                <a:cs typeface="Calibri"/>
              </a:rPr>
              <a:t>Convenção</a:t>
            </a:r>
            <a:r>
              <a:rPr sz="2800" spc="6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sobre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Eliminação</a:t>
            </a:r>
            <a:r>
              <a:rPr sz="2800" spc="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6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Todas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6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Formas</a:t>
            </a:r>
            <a:r>
              <a:rPr sz="2800" spc="6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de </a:t>
            </a:r>
            <a:r>
              <a:rPr sz="2800" dirty="0">
                <a:latin typeface="Calibri"/>
                <a:cs typeface="Calibri"/>
              </a:rPr>
              <a:t>Discriminação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4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4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</a:t>
            </a:r>
            <a:r>
              <a:rPr sz="2800" spc="4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(CEDAW),</a:t>
            </a:r>
            <a:r>
              <a:rPr sz="2800" spc="4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adotada</a:t>
            </a:r>
            <a:r>
              <a:rPr sz="2800" spc="4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em </a:t>
            </a:r>
            <a:r>
              <a:rPr sz="2800" dirty="0">
                <a:latin typeface="Calibri"/>
                <a:cs typeface="Calibri"/>
              </a:rPr>
              <a:t>1979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Assembleia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Geral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Nações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Unidas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25" dirty="0">
                <a:latin typeface="Calibri"/>
                <a:cs typeface="Calibri"/>
              </a:rPr>
              <a:t> só </a:t>
            </a:r>
            <a:r>
              <a:rPr sz="2800" dirty="0">
                <a:latin typeface="Calibri"/>
                <a:cs typeface="Calibri"/>
              </a:rPr>
              <a:t>foi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ratificada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pelo</a:t>
            </a:r>
            <a:r>
              <a:rPr sz="2800" spc="3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Brasil,</a:t>
            </a:r>
            <a:r>
              <a:rPr sz="2800" spc="3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sem</a:t>
            </a:r>
            <a:r>
              <a:rPr sz="2800" spc="3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reservas,</a:t>
            </a:r>
            <a:r>
              <a:rPr sz="2800" spc="3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3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1994.</a:t>
            </a:r>
            <a:r>
              <a:rPr sz="2800" spc="3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Essa </a:t>
            </a:r>
            <a:r>
              <a:rPr sz="2800" dirty="0">
                <a:latin typeface="Calibri"/>
                <a:cs typeface="Calibri"/>
              </a:rPr>
              <a:t>Convenção</a:t>
            </a:r>
            <a:r>
              <a:rPr sz="2800" spc="39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prevê</a:t>
            </a:r>
            <a:r>
              <a:rPr sz="2800" spc="39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39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39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Estados</a:t>
            </a:r>
            <a:r>
              <a:rPr sz="2800" spc="39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devem</a:t>
            </a:r>
            <a:r>
              <a:rPr sz="2800" spc="380" dirty="0">
                <a:latin typeface="Calibri"/>
                <a:cs typeface="Calibri"/>
              </a:rPr>
              <a:t>   </a:t>
            </a:r>
            <a:r>
              <a:rPr sz="2800" spc="-25" dirty="0">
                <a:latin typeface="Calibri"/>
                <a:cs typeface="Calibri"/>
              </a:rPr>
              <a:t>se </a:t>
            </a:r>
            <a:r>
              <a:rPr sz="2800" dirty="0">
                <a:latin typeface="Calibri"/>
                <a:cs typeface="Calibri"/>
              </a:rPr>
              <a:t>comprometer</a:t>
            </a:r>
            <a:r>
              <a:rPr sz="2800" spc="5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adotar</a:t>
            </a:r>
            <a:r>
              <a:rPr sz="2800" spc="5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todas</a:t>
            </a:r>
            <a:r>
              <a:rPr sz="2800" spc="5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5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medidas</a:t>
            </a:r>
            <a:r>
              <a:rPr sz="2800" spc="5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adequadas, </a:t>
            </a:r>
            <a:r>
              <a:rPr sz="2800" dirty="0">
                <a:latin typeface="Calibri"/>
                <a:cs typeface="Calibri"/>
              </a:rPr>
              <a:t>inclusive</a:t>
            </a:r>
            <a:r>
              <a:rPr sz="2800" spc="33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34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caráter</a:t>
            </a:r>
            <a:r>
              <a:rPr sz="2800" spc="34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legislativo,</a:t>
            </a:r>
            <a:r>
              <a:rPr sz="2800" spc="34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340" dirty="0">
                <a:latin typeface="Calibri"/>
                <a:cs typeface="Calibri"/>
              </a:rPr>
              <a:t>   </a:t>
            </a:r>
            <a:r>
              <a:rPr sz="2800" spc="-10" dirty="0">
                <a:latin typeface="Calibri"/>
                <a:cs typeface="Calibri"/>
              </a:rPr>
              <a:t>combater </a:t>
            </a:r>
            <a:r>
              <a:rPr sz="2800" dirty="0">
                <a:latin typeface="Calibri"/>
                <a:cs typeface="Calibri"/>
              </a:rPr>
              <a:t>quaisquer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práticas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discriminatórias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mulheres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reitera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direito</a:t>
            </a:r>
            <a:r>
              <a:rPr sz="2800" spc="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das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mulheres</a:t>
            </a:r>
            <a:r>
              <a:rPr sz="2800" spc="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“ocupar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cargos </a:t>
            </a:r>
            <a:r>
              <a:rPr sz="2800" dirty="0">
                <a:latin typeface="Calibri"/>
                <a:cs typeface="Calibri"/>
              </a:rPr>
              <a:t>públicos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exercer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todas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funções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públicas,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todos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níveis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governamentais”.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9328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libri"/>
                <a:cs typeface="Calibri"/>
              </a:rPr>
              <a:t>Avanços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no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combate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à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044310" y="1815464"/>
            <a:ext cx="5889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5464" algn="l"/>
                <a:tab pos="3420110" algn="l"/>
                <a:tab pos="4293870" algn="l"/>
              </a:tabLst>
            </a:pPr>
            <a:r>
              <a:rPr sz="2800" spc="-10" dirty="0">
                <a:latin typeface="Calibri"/>
                <a:cs typeface="Calibri"/>
              </a:rPr>
              <a:t>encontra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guarida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na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Convenção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746" y="1815464"/>
            <a:ext cx="221678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10" dirty="0">
                <a:latin typeface="Calibri"/>
                <a:cs typeface="Calibri"/>
              </a:rPr>
              <a:t>Igualmente, </a:t>
            </a:r>
            <a:r>
              <a:rPr sz="2800" spc="-20" dirty="0">
                <a:latin typeface="Calibri"/>
                <a:cs typeface="Calibri"/>
              </a:rPr>
              <a:t>Interamericana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8339" y="2199512"/>
            <a:ext cx="56648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22019" algn="l"/>
                <a:tab pos="2447925" algn="l"/>
                <a:tab pos="3477895" algn="l"/>
                <a:tab pos="3921760" algn="l"/>
                <a:tab pos="5481320" algn="l"/>
              </a:tabLst>
            </a:pPr>
            <a:r>
              <a:rPr sz="2800" spc="-20" dirty="0">
                <a:latin typeface="Calibri"/>
                <a:cs typeface="Calibri"/>
              </a:rPr>
              <a:t>para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Prevenir,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Punir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Erradicar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09746" y="2583256"/>
            <a:ext cx="8123555" cy="27571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4"/>
              </a:spcBef>
            </a:pP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4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4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</a:t>
            </a:r>
            <a:r>
              <a:rPr sz="2800" spc="4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–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Convenção</a:t>
            </a:r>
            <a:r>
              <a:rPr sz="2800" spc="4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5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Belém</a:t>
            </a:r>
            <a:r>
              <a:rPr sz="2800" spc="4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do </a:t>
            </a:r>
            <a:r>
              <a:rPr sz="2800" dirty="0">
                <a:latin typeface="Calibri"/>
                <a:cs typeface="Calibri"/>
              </a:rPr>
              <a:t>Pará</a:t>
            </a:r>
            <a:r>
              <a:rPr sz="2800" spc="1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(promulgada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pelo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Decreto</a:t>
            </a:r>
            <a:r>
              <a:rPr sz="2800" spc="1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n.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1.973/1996,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que </a:t>
            </a:r>
            <a:r>
              <a:rPr sz="2800" dirty="0">
                <a:latin typeface="Calibri"/>
                <a:cs typeface="Calibri"/>
              </a:rPr>
              <a:t>garante</a:t>
            </a:r>
            <a:r>
              <a:rPr sz="2800" spc="5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toda</a:t>
            </a:r>
            <a:r>
              <a:rPr sz="2800" spc="5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mulher,</a:t>
            </a:r>
            <a:r>
              <a:rPr sz="2800" spc="5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“uma</a:t>
            </a:r>
            <a:r>
              <a:rPr sz="2800" spc="6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vida</a:t>
            </a:r>
            <a:r>
              <a:rPr sz="2800" spc="5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livre</a:t>
            </a:r>
            <a:r>
              <a:rPr sz="2800" spc="5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violência, </a:t>
            </a:r>
            <a:r>
              <a:rPr sz="2800" dirty="0">
                <a:latin typeface="Calibri"/>
                <a:cs typeface="Calibri"/>
              </a:rPr>
              <a:t>tanto</a:t>
            </a:r>
            <a:r>
              <a:rPr sz="2800" spc="5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esfera</a:t>
            </a:r>
            <a:r>
              <a:rPr sz="2800" spc="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pública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como</a:t>
            </a:r>
            <a:r>
              <a:rPr sz="2800" spc="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privada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(art.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3º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), </a:t>
            </a:r>
            <a:r>
              <a:rPr sz="2800" dirty="0">
                <a:latin typeface="Calibri"/>
                <a:cs typeface="Calibri"/>
              </a:rPr>
              <a:t>direito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 acesso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funções públicas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“participar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nos </a:t>
            </a:r>
            <a:r>
              <a:rPr sz="2800" dirty="0">
                <a:latin typeface="Calibri"/>
                <a:cs typeface="Calibri"/>
              </a:rPr>
              <a:t>assuntos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públicos,</a:t>
            </a:r>
            <a:r>
              <a:rPr sz="2800" spc="6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inclusive</a:t>
            </a:r>
            <a:r>
              <a:rPr sz="2800" spc="6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6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tomada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3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decisões” </a:t>
            </a:r>
            <a:r>
              <a:rPr sz="2800" dirty="0">
                <a:latin typeface="Calibri"/>
                <a:cs typeface="Calibri"/>
              </a:rPr>
              <a:t>(art.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4º,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j)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exercício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pleno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seus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direitos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políticos.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8013700" cy="35248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41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Lei</a:t>
            </a:r>
            <a:r>
              <a:rPr sz="2800" spc="41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n.</a:t>
            </a:r>
            <a:r>
              <a:rPr sz="2800" spc="4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14.192/2021,</a:t>
            </a:r>
            <a:r>
              <a:rPr sz="2800" spc="4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estabelece</a:t>
            </a:r>
            <a:r>
              <a:rPr sz="2800" spc="41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normas</a:t>
            </a:r>
            <a:r>
              <a:rPr sz="2800" spc="420" dirty="0">
                <a:latin typeface="Calibri"/>
                <a:cs typeface="Calibri"/>
              </a:rPr>
              <a:t>  </a:t>
            </a:r>
            <a:r>
              <a:rPr sz="2800" spc="-20" dirty="0">
                <a:latin typeface="Calibri"/>
                <a:cs typeface="Calibri"/>
              </a:rPr>
              <a:t>para 	</a:t>
            </a:r>
            <a:r>
              <a:rPr sz="2800" b="1" dirty="0">
                <a:latin typeface="Calibri"/>
                <a:cs typeface="Calibri"/>
              </a:rPr>
              <a:t>prevenir,</a:t>
            </a:r>
            <a:r>
              <a:rPr sz="2800" b="1" spc="6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reprimir</a:t>
            </a:r>
            <a:r>
              <a:rPr sz="2800" b="1" spc="7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5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combater</a:t>
            </a:r>
            <a:r>
              <a:rPr sz="2800" b="1" spc="5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55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política 	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32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32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mulher,</a:t>
            </a:r>
            <a:r>
              <a:rPr sz="2800" spc="32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nos</a:t>
            </a:r>
            <a:r>
              <a:rPr sz="2800" spc="32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espaços</a:t>
            </a:r>
            <a:r>
              <a:rPr sz="2800" spc="32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325" dirty="0">
                <a:latin typeface="Calibri"/>
                <a:cs typeface="Calibri"/>
              </a:rPr>
              <a:t>   </a:t>
            </a:r>
            <a:r>
              <a:rPr sz="2800" spc="-10" dirty="0">
                <a:latin typeface="Calibri"/>
                <a:cs typeface="Calibri"/>
              </a:rPr>
              <a:t>atividades 	</a:t>
            </a:r>
            <a:r>
              <a:rPr sz="2800" dirty="0">
                <a:latin typeface="Calibri"/>
                <a:cs typeface="Calibri"/>
              </a:rPr>
              <a:t>relacionados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ao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exercício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seus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direitos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políticos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e 	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3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suas</a:t>
            </a:r>
            <a:r>
              <a:rPr sz="2800" spc="4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funções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públicas,</a:t>
            </a:r>
            <a:r>
              <a:rPr sz="2800" spc="4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43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assegurar</a:t>
            </a:r>
            <a:r>
              <a:rPr sz="2800" spc="434" dirty="0">
                <a:latin typeface="Calibri"/>
                <a:cs typeface="Calibri"/>
              </a:rPr>
              <a:t>  </a:t>
            </a:r>
            <a:r>
              <a:rPr sz="2800" spc="-50" dirty="0">
                <a:latin typeface="Calibri"/>
                <a:cs typeface="Calibri"/>
              </a:rPr>
              <a:t>a 	</a:t>
            </a:r>
            <a:r>
              <a:rPr sz="2800" dirty="0">
                <a:latin typeface="Calibri"/>
                <a:cs typeface="Calibri"/>
              </a:rPr>
              <a:t>participação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mulheres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debates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eleitorais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spc="-50" dirty="0">
                <a:latin typeface="Calibri"/>
                <a:cs typeface="Calibri"/>
              </a:rPr>
              <a:t>e 	</a:t>
            </a:r>
            <a:r>
              <a:rPr sz="2800" dirty="0">
                <a:latin typeface="Calibri"/>
                <a:cs typeface="Calibri"/>
              </a:rPr>
              <a:t>dispõe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sobre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crimes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divulgação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fato</a:t>
            </a:r>
            <a:r>
              <a:rPr sz="2800" spc="6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ou 	</a:t>
            </a:r>
            <a:r>
              <a:rPr sz="2800" dirty="0">
                <a:latin typeface="Calibri"/>
                <a:cs typeface="Calibri"/>
              </a:rPr>
              <a:t>vídeo</a:t>
            </a:r>
            <a:r>
              <a:rPr sz="2800" spc="43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conteúdo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inverídico</a:t>
            </a:r>
            <a:r>
              <a:rPr sz="2800" spc="4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4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período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de 	</a:t>
            </a:r>
            <a:r>
              <a:rPr sz="2800" dirty="0">
                <a:latin typeface="Calibri"/>
                <a:cs typeface="Calibri"/>
              </a:rPr>
              <a:t>campanha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eleitoral.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7771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029" algn="l"/>
                <a:tab pos="657225" algn="l"/>
                <a:tab pos="2145030" algn="l"/>
                <a:tab pos="3409950" algn="l"/>
                <a:tab pos="3984625" algn="l"/>
                <a:tab pos="5203825" algn="l"/>
                <a:tab pos="5592445" algn="l"/>
                <a:tab pos="6273800" algn="l"/>
              </a:tabLst>
            </a:pP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violência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política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gênero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é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um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fenômeno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38346" y="2199512"/>
            <a:ext cx="2693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global</a:t>
            </a:r>
            <a:r>
              <a:rPr sz="2800" spc="2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3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nunca</a:t>
            </a:r>
            <a:r>
              <a:rPr sz="2800" spc="3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foi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2615" y="2199512"/>
            <a:ext cx="4631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uma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novidade,</a:t>
            </a:r>
            <a:r>
              <a:rPr sz="2800" spc="20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existindo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desde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8346" y="2583256"/>
            <a:ext cx="29311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7390" algn="l"/>
                <a:tab pos="2652395" algn="l"/>
              </a:tabLst>
            </a:pPr>
            <a:r>
              <a:rPr sz="2800" spc="-25" dirty="0">
                <a:latin typeface="Calibri"/>
                <a:cs typeface="Calibri"/>
              </a:rPr>
              <a:t>os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primórdios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e,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12279" y="2583256"/>
            <a:ext cx="42697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94025" algn="l"/>
              </a:tabLst>
            </a:pPr>
            <a:r>
              <a:rPr sz="2800" spc="-10" dirty="0">
                <a:latin typeface="Calibri"/>
                <a:cs typeface="Calibri"/>
              </a:rPr>
              <a:t>lamentavelmente,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continua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38346" y="2967989"/>
            <a:ext cx="7546340" cy="23723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presente</a:t>
            </a:r>
            <a:r>
              <a:rPr sz="2800" spc="3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nos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dias</a:t>
            </a:r>
            <a:r>
              <a:rPr sz="2800" spc="3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atuais,</a:t>
            </a:r>
            <a:r>
              <a:rPr sz="2800" spc="3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sendo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um</a:t>
            </a:r>
            <a:r>
              <a:rPr sz="2800" spc="3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problema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que </a:t>
            </a:r>
            <a:r>
              <a:rPr sz="2800" dirty="0">
                <a:latin typeface="Calibri"/>
                <a:cs typeface="Calibri"/>
              </a:rPr>
              <a:t>atinge</a:t>
            </a:r>
            <a:r>
              <a:rPr sz="2800" spc="229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diretamente</a:t>
            </a:r>
            <a:r>
              <a:rPr sz="2800" spc="22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2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democracias,</a:t>
            </a:r>
            <a:r>
              <a:rPr sz="2800" spc="2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pois</a:t>
            </a:r>
            <a:r>
              <a:rPr sz="2800" spc="235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afasta </a:t>
            </a:r>
            <a:r>
              <a:rPr sz="2800" dirty="0">
                <a:latin typeface="Calibri"/>
                <a:cs typeface="Calibri"/>
              </a:rPr>
              <a:t>parte</a:t>
            </a:r>
            <a:r>
              <a:rPr sz="2800" spc="2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população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representada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por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mulheres</a:t>
            </a:r>
            <a:r>
              <a:rPr sz="2800" spc="2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5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institucional,</a:t>
            </a:r>
            <a:r>
              <a:rPr sz="2800" spc="5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deixando</a:t>
            </a:r>
            <a:r>
              <a:rPr sz="2800" spc="5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garantir</a:t>
            </a:r>
            <a:r>
              <a:rPr sz="2800" spc="585" dirty="0">
                <a:latin typeface="Calibri"/>
                <a:cs typeface="Calibri"/>
              </a:rPr>
              <a:t> 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premissa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básica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uma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democracia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participativa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e </a:t>
            </a:r>
            <a:r>
              <a:rPr sz="2800" spc="-10" dirty="0">
                <a:latin typeface="Calibri"/>
                <a:cs typeface="Calibri"/>
              </a:rPr>
              <a:t>representativa.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050538" y="4526534"/>
            <a:ext cx="7759065" cy="22860"/>
          </a:xfrm>
          <a:custGeom>
            <a:avLst/>
            <a:gdLst/>
            <a:ahLst/>
            <a:cxnLst/>
            <a:rect l="l" t="t" r="r" b="b"/>
            <a:pathLst>
              <a:path w="7759065" h="22860">
                <a:moveTo>
                  <a:pt x="7758684" y="0"/>
                </a:moveTo>
                <a:lnTo>
                  <a:pt x="0" y="0"/>
                </a:lnTo>
                <a:lnTo>
                  <a:pt x="0" y="22860"/>
                </a:lnTo>
                <a:lnTo>
                  <a:pt x="7758684" y="22860"/>
                </a:lnTo>
                <a:lnTo>
                  <a:pt x="77586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09746" y="1815464"/>
            <a:ext cx="8013700" cy="31407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Lei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n.</a:t>
            </a:r>
            <a:r>
              <a:rPr sz="2800" spc="3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14.192/2021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conceituou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política 	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mulher,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como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sendo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toda</a:t>
            </a:r>
            <a:r>
              <a:rPr sz="2800" b="1" u="sng" spc="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ação,</a:t>
            </a:r>
            <a:r>
              <a:rPr sz="2800" b="1" u="sng" spc="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conduta</a:t>
            </a:r>
            <a:r>
              <a:rPr sz="2800" b="1" u="sng" spc="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</a:t>
            </a:r>
            <a:r>
              <a:rPr sz="2800" b="1" spc="-25" dirty="0">
                <a:latin typeface="Calibri"/>
                <a:cs typeface="Calibri"/>
              </a:rPr>
              <a:t> 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omissão</a:t>
            </a:r>
            <a:r>
              <a:rPr sz="2800" b="1" u="sng" spc="1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com</a:t>
            </a:r>
            <a:r>
              <a:rPr sz="2800" b="1" u="sng" spc="1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finalidade</a:t>
            </a:r>
            <a:r>
              <a:rPr sz="2800" b="1" u="sng" spc="1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2800" b="1" u="sng" spc="1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impedir,</a:t>
            </a:r>
            <a:r>
              <a:rPr sz="2800" b="1" u="sng" spc="1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obstaculizar</a:t>
            </a:r>
            <a:r>
              <a:rPr sz="2800" b="1" u="sng" spc="1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</a:t>
            </a:r>
            <a:r>
              <a:rPr sz="2800" b="1" spc="-25" dirty="0">
                <a:latin typeface="Calibri"/>
                <a:cs typeface="Calibri"/>
              </a:rPr>
              <a:t> 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restringir</a:t>
            </a:r>
            <a:r>
              <a:rPr sz="2800" b="1" u="sng" spc="5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os</a:t>
            </a:r>
            <a:r>
              <a:rPr sz="2800" b="1" u="sng" spc="5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direitos</a:t>
            </a:r>
            <a:r>
              <a:rPr sz="2800" b="1" u="sng" spc="5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políticos</a:t>
            </a:r>
            <a:r>
              <a:rPr sz="2800" b="1" u="sng" spc="5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da</a:t>
            </a:r>
            <a:r>
              <a:rPr sz="2800" b="1" u="sng" spc="5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mulher.</a:t>
            </a:r>
            <a:r>
              <a:rPr sz="2800" b="1" u="sng" spc="5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(art.</a:t>
            </a:r>
            <a:r>
              <a:rPr sz="2800" b="1" spc="57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3º, 	</a:t>
            </a:r>
            <a:r>
              <a:rPr sz="2800" b="1" dirty="0">
                <a:latin typeface="Calibri"/>
                <a:cs typeface="Calibri"/>
              </a:rPr>
              <a:t>“caput”)</a:t>
            </a:r>
            <a:r>
              <a:rPr sz="2800" b="1" spc="3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e,</a:t>
            </a:r>
            <a:r>
              <a:rPr sz="2800" spc="3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ainda,</a:t>
            </a:r>
            <a:r>
              <a:rPr sz="2800" spc="3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qualquer</a:t>
            </a:r>
            <a:r>
              <a:rPr sz="2800" b="1" u="sng" spc="3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distinção,</a:t>
            </a:r>
            <a:r>
              <a:rPr sz="2800" b="1" u="sng" spc="3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exclusão</a:t>
            </a:r>
            <a:r>
              <a:rPr sz="2800" b="1" u="sng" spc="3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</a:t>
            </a:r>
            <a:r>
              <a:rPr sz="2800" b="1" spc="-25" dirty="0">
                <a:latin typeface="Calibri"/>
                <a:cs typeface="Calibri"/>
              </a:rPr>
              <a:t> 	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restrição</a:t>
            </a:r>
            <a:r>
              <a:rPr sz="2800" b="1" u="sng" spc="3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</a:t>
            </a:r>
            <a:r>
              <a:rPr sz="2800" b="1" u="sng" spc="3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reconhecimento,</a:t>
            </a:r>
            <a:r>
              <a:rPr sz="2800" b="1" u="sng" spc="3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gozo</a:t>
            </a:r>
            <a:r>
              <a:rPr sz="2800" b="1" u="sng" spc="3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</a:t>
            </a:r>
            <a:r>
              <a:rPr sz="2800" b="1" u="sng" spc="38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exercício</a:t>
            </a:r>
            <a:r>
              <a:rPr sz="2800" b="1" u="sng" spc="3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2800" b="1" spc="-25" dirty="0">
                <a:latin typeface="Calibri"/>
                <a:cs typeface="Calibri"/>
              </a:rPr>
              <a:t> 	</a:t>
            </a:r>
            <a:r>
              <a:rPr sz="2800" b="1" dirty="0">
                <a:latin typeface="Calibri"/>
                <a:cs typeface="Calibri"/>
              </a:rPr>
              <a:t>seus</a:t>
            </a:r>
            <a:r>
              <a:rPr sz="2800" b="1" spc="65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direitos</a:t>
            </a:r>
            <a:r>
              <a:rPr sz="2800" b="1" spc="66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e</a:t>
            </a:r>
            <a:r>
              <a:rPr sz="2800" b="1" spc="66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66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suas</a:t>
            </a:r>
            <a:r>
              <a:rPr sz="2800" b="1" spc="66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liberdades</a:t>
            </a:r>
            <a:r>
              <a:rPr sz="2800" b="1" spc="660" dirty="0">
                <a:latin typeface="Calibri"/>
                <a:cs typeface="Calibri"/>
              </a:rPr>
              <a:t>  </a:t>
            </a:r>
            <a:r>
              <a:rPr sz="2800" b="1" spc="-10" dirty="0">
                <a:latin typeface="Calibri"/>
                <a:cs typeface="Calibri"/>
              </a:rPr>
              <a:t>políticas 	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fundamentais</a:t>
            </a:r>
            <a:r>
              <a:rPr sz="2800" b="1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</a:t>
            </a:r>
            <a:r>
              <a:rPr sz="2800" b="1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virtude</a:t>
            </a:r>
            <a:r>
              <a:rPr sz="2800" b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do</a:t>
            </a:r>
            <a:r>
              <a:rPr sz="2800" b="1" u="sng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sexo”</a:t>
            </a:r>
            <a:r>
              <a:rPr sz="2800" b="1" spc="-10" dirty="0">
                <a:latin typeface="Calibri"/>
                <a:cs typeface="Calibri"/>
              </a:rPr>
              <a:t>(art.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3º,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§único).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4050538" y="3119882"/>
            <a:ext cx="7759065" cy="21590"/>
          </a:xfrm>
          <a:custGeom>
            <a:avLst/>
            <a:gdLst/>
            <a:ahLst/>
            <a:cxnLst/>
            <a:rect l="l" t="t" r="r" b="b"/>
            <a:pathLst>
              <a:path w="7759065" h="21589">
                <a:moveTo>
                  <a:pt x="7758684" y="0"/>
                </a:moveTo>
                <a:lnTo>
                  <a:pt x="0" y="0"/>
                </a:lnTo>
                <a:lnTo>
                  <a:pt x="0" y="21335"/>
                </a:lnTo>
                <a:lnTo>
                  <a:pt x="7758684" y="21335"/>
                </a:lnTo>
                <a:lnTo>
                  <a:pt x="77586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50538" y="3436873"/>
            <a:ext cx="7759065" cy="21590"/>
          </a:xfrm>
          <a:custGeom>
            <a:avLst/>
            <a:gdLst/>
            <a:ahLst/>
            <a:cxnLst/>
            <a:rect l="l" t="t" r="r" b="b"/>
            <a:pathLst>
              <a:path w="7759065" h="21589">
                <a:moveTo>
                  <a:pt x="7758684" y="0"/>
                </a:moveTo>
                <a:lnTo>
                  <a:pt x="0" y="0"/>
                </a:lnTo>
                <a:lnTo>
                  <a:pt x="0" y="21336"/>
                </a:lnTo>
                <a:lnTo>
                  <a:pt x="7758684" y="21336"/>
                </a:lnTo>
                <a:lnTo>
                  <a:pt x="77586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50538" y="3753865"/>
            <a:ext cx="7759065" cy="21590"/>
          </a:xfrm>
          <a:custGeom>
            <a:avLst/>
            <a:gdLst/>
            <a:ahLst/>
            <a:cxnLst/>
            <a:rect l="l" t="t" r="r" b="b"/>
            <a:pathLst>
              <a:path w="7759065" h="21589">
                <a:moveTo>
                  <a:pt x="7758684" y="0"/>
                </a:moveTo>
                <a:lnTo>
                  <a:pt x="0" y="0"/>
                </a:lnTo>
                <a:lnTo>
                  <a:pt x="0" y="21335"/>
                </a:lnTo>
                <a:lnTo>
                  <a:pt x="7758684" y="21335"/>
                </a:lnTo>
                <a:lnTo>
                  <a:pt x="77586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50538" y="4070858"/>
            <a:ext cx="7759065" cy="21590"/>
          </a:xfrm>
          <a:custGeom>
            <a:avLst/>
            <a:gdLst/>
            <a:ahLst/>
            <a:cxnLst/>
            <a:rect l="l" t="t" r="r" b="b"/>
            <a:pathLst>
              <a:path w="7759065" h="21589">
                <a:moveTo>
                  <a:pt x="7758684" y="0"/>
                </a:moveTo>
                <a:lnTo>
                  <a:pt x="0" y="0"/>
                </a:lnTo>
                <a:lnTo>
                  <a:pt x="0" y="21336"/>
                </a:lnTo>
                <a:lnTo>
                  <a:pt x="7758684" y="21336"/>
                </a:lnTo>
                <a:lnTo>
                  <a:pt x="77586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50538" y="4387850"/>
            <a:ext cx="7759065" cy="21590"/>
          </a:xfrm>
          <a:custGeom>
            <a:avLst/>
            <a:gdLst/>
            <a:ahLst/>
            <a:cxnLst/>
            <a:rect l="l" t="t" r="r" b="b"/>
            <a:pathLst>
              <a:path w="7759065" h="21589">
                <a:moveTo>
                  <a:pt x="7758684" y="0"/>
                </a:moveTo>
                <a:lnTo>
                  <a:pt x="0" y="0"/>
                </a:lnTo>
                <a:lnTo>
                  <a:pt x="0" y="21336"/>
                </a:lnTo>
                <a:lnTo>
                  <a:pt x="7758684" y="21336"/>
                </a:lnTo>
                <a:lnTo>
                  <a:pt x="77586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09746" y="1788032"/>
            <a:ext cx="8014970" cy="295910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41300" marR="5080" indent="-228600" algn="just">
              <a:lnSpc>
                <a:spcPct val="80000"/>
              </a:lnSpc>
              <a:spcBef>
                <a:spcPts val="72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A</a:t>
            </a:r>
            <a:r>
              <a:rPr sz="2600" spc="3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Lei</a:t>
            </a:r>
            <a:r>
              <a:rPr sz="2600" spc="3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14.192/21,</a:t>
            </a:r>
            <a:r>
              <a:rPr sz="2600" spc="3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acrescentou</a:t>
            </a:r>
            <a:r>
              <a:rPr sz="2600" spc="3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ao</a:t>
            </a:r>
            <a:r>
              <a:rPr sz="2600" spc="3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Código</a:t>
            </a:r>
            <a:r>
              <a:rPr sz="2600" spc="3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Eleitoral</a:t>
            </a:r>
            <a:r>
              <a:rPr sz="2600" spc="3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(Lei</a:t>
            </a:r>
            <a:r>
              <a:rPr sz="2600" spc="31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n. </a:t>
            </a:r>
            <a:r>
              <a:rPr sz="2600" dirty="0">
                <a:latin typeface="Calibri"/>
                <a:cs typeface="Calibri"/>
              </a:rPr>
              <a:t>4.737/65)</a:t>
            </a:r>
            <a:r>
              <a:rPr sz="2600" spc="3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3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art.</a:t>
            </a:r>
            <a:r>
              <a:rPr sz="2600" spc="3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326-</a:t>
            </a:r>
            <a:r>
              <a:rPr sz="2600" dirty="0">
                <a:latin typeface="Calibri"/>
                <a:cs typeface="Calibri"/>
              </a:rPr>
              <a:t>B</a:t>
            </a:r>
            <a:r>
              <a:rPr sz="2600" spc="3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3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tipifica</a:t>
            </a:r>
            <a:r>
              <a:rPr sz="2600" spc="3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33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crime</a:t>
            </a:r>
            <a:r>
              <a:rPr sz="2600" b="1" spc="3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de</a:t>
            </a:r>
            <a:r>
              <a:rPr sz="2600" b="1" spc="34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violência </a:t>
            </a:r>
            <a:r>
              <a:rPr sz="2600" b="1" dirty="0">
                <a:latin typeface="Calibri"/>
                <a:cs typeface="Calibri"/>
              </a:rPr>
              <a:t>política</a:t>
            </a:r>
            <a:r>
              <a:rPr sz="2600" b="1" spc="275" dirty="0">
                <a:latin typeface="Calibri"/>
                <a:cs typeface="Calibri"/>
              </a:rPr>
              <a:t>   </a:t>
            </a:r>
            <a:r>
              <a:rPr sz="2600" b="1" dirty="0">
                <a:latin typeface="Calibri"/>
                <a:cs typeface="Calibri"/>
              </a:rPr>
              <a:t>contra</a:t>
            </a:r>
            <a:r>
              <a:rPr sz="2600" b="1" spc="275" dirty="0">
                <a:latin typeface="Calibri"/>
                <a:cs typeface="Calibri"/>
              </a:rPr>
              <a:t>   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280" dirty="0">
                <a:latin typeface="Calibri"/>
                <a:cs typeface="Calibri"/>
              </a:rPr>
              <a:t>   </a:t>
            </a:r>
            <a:r>
              <a:rPr sz="2600" b="1" dirty="0">
                <a:latin typeface="Calibri"/>
                <a:cs typeface="Calibri"/>
              </a:rPr>
              <a:t>mulher</a:t>
            </a:r>
            <a:r>
              <a:rPr sz="2600" dirty="0">
                <a:latin typeface="Calibri"/>
                <a:cs typeface="Calibri"/>
              </a:rPr>
              <a:t>:</a:t>
            </a:r>
            <a:r>
              <a:rPr sz="2600" spc="275" dirty="0">
                <a:latin typeface="Calibri"/>
                <a:cs typeface="Calibri"/>
              </a:rPr>
              <a:t>  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Assediar,</a:t>
            </a:r>
            <a:r>
              <a:rPr sz="2600" b="1" u="sng" spc="2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  </a:t>
            </a:r>
            <a:r>
              <a:rPr sz="2600" b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constranger,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humilhar,</a:t>
            </a:r>
            <a:r>
              <a:rPr sz="2600" b="1" spc="5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perseguir</a:t>
            </a:r>
            <a:r>
              <a:rPr sz="2600" b="1" spc="55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ou</a:t>
            </a:r>
            <a:r>
              <a:rPr sz="2600" b="1" spc="4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ameaçar,</a:t>
            </a:r>
            <a:r>
              <a:rPr sz="2600" b="1" spc="45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por</a:t>
            </a:r>
            <a:r>
              <a:rPr sz="2600" b="1" spc="5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qualquer</a:t>
            </a:r>
            <a:r>
              <a:rPr sz="2600" b="1" spc="45" dirty="0">
                <a:latin typeface="Calibri"/>
                <a:cs typeface="Calibri"/>
              </a:rPr>
              <a:t>  </a:t>
            </a:r>
            <a:r>
              <a:rPr sz="2600" b="1" spc="-10" dirty="0">
                <a:latin typeface="Calibri"/>
                <a:cs typeface="Calibri"/>
              </a:rPr>
              <a:t>meio, </a:t>
            </a:r>
            <a:r>
              <a:rPr sz="2600" b="1" dirty="0">
                <a:latin typeface="Calibri"/>
                <a:cs typeface="Calibri"/>
              </a:rPr>
              <a:t>candidata</a:t>
            </a:r>
            <a:r>
              <a:rPr sz="2600" b="1" spc="75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7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cargo</a:t>
            </a:r>
            <a:r>
              <a:rPr sz="2600" b="1" spc="7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eletivo</a:t>
            </a:r>
            <a:r>
              <a:rPr sz="2600" b="1" spc="6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ou</a:t>
            </a:r>
            <a:r>
              <a:rPr sz="2600" b="1" spc="7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detentora</a:t>
            </a:r>
            <a:r>
              <a:rPr sz="2600" b="1" spc="80" dirty="0">
                <a:latin typeface="Calibri"/>
                <a:cs typeface="Calibri"/>
              </a:rPr>
              <a:t>  </a:t>
            </a:r>
            <a:r>
              <a:rPr sz="2600" b="1" dirty="0">
                <a:latin typeface="Calibri"/>
                <a:cs typeface="Calibri"/>
              </a:rPr>
              <a:t>de</a:t>
            </a:r>
            <a:r>
              <a:rPr sz="2600" b="1" spc="70" dirty="0">
                <a:latin typeface="Calibri"/>
                <a:cs typeface="Calibri"/>
              </a:rPr>
              <a:t>  </a:t>
            </a:r>
            <a:r>
              <a:rPr sz="2600" b="1" spc="-10" dirty="0">
                <a:latin typeface="Calibri"/>
                <a:cs typeface="Calibri"/>
              </a:rPr>
              <a:t>mandato </a:t>
            </a:r>
            <a:r>
              <a:rPr sz="2600" b="1" dirty="0">
                <a:latin typeface="Calibri"/>
                <a:cs typeface="Calibri"/>
              </a:rPr>
              <a:t>eletivo,</a:t>
            </a:r>
            <a:r>
              <a:rPr sz="2600" b="1" spc="50" dirty="0">
                <a:latin typeface="Calibri"/>
                <a:cs typeface="Calibri"/>
              </a:rPr>
              <a:t> </a:t>
            </a:r>
            <a:r>
              <a:rPr sz="2600" b="1" spc="-20" dirty="0">
                <a:latin typeface="Calibri"/>
                <a:cs typeface="Calibri"/>
              </a:rPr>
              <a:t>utilizando-</a:t>
            </a:r>
            <a:r>
              <a:rPr sz="2600" b="1" dirty="0">
                <a:latin typeface="Calibri"/>
                <a:cs typeface="Calibri"/>
              </a:rPr>
              <a:t>se</a:t>
            </a:r>
            <a:r>
              <a:rPr sz="2600" b="1" spc="6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de</a:t>
            </a:r>
            <a:r>
              <a:rPr sz="2600" b="1" spc="4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menosprezo</a:t>
            </a:r>
            <a:r>
              <a:rPr sz="2600" b="1" spc="3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ou</a:t>
            </a:r>
            <a:r>
              <a:rPr sz="2600" b="1" spc="4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discriminação</a:t>
            </a:r>
            <a:r>
              <a:rPr sz="2600" b="1" spc="45" dirty="0">
                <a:latin typeface="Calibri"/>
                <a:cs typeface="Calibri"/>
              </a:rPr>
              <a:t> </a:t>
            </a:r>
            <a:r>
              <a:rPr sz="2600" b="1" spc="-50" dirty="0">
                <a:latin typeface="Calibri"/>
                <a:cs typeface="Calibri"/>
              </a:rPr>
              <a:t>à </a:t>
            </a:r>
            <a:r>
              <a:rPr sz="2600" b="1" dirty="0">
                <a:latin typeface="Calibri"/>
                <a:cs typeface="Calibri"/>
              </a:rPr>
              <a:t>condição</a:t>
            </a:r>
            <a:r>
              <a:rPr sz="2600" b="1" spc="24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de</a:t>
            </a:r>
            <a:r>
              <a:rPr sz="2600" b="1" spc="24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mulher</a:t>
            </a:r>
            <a:r>
              <a:rPr sz="2600" b="1" spc="254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ou</a:t>
            </a:r>
            <a:r>
              <a:rPr sz="2600" b="1" spc="24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à</a:t>
            </a:r>
            <a:r>
              <a:rPr sz="2600" b="1" spc="2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sua</a:t>
            </a:r>
            <a:r>
              <a:rPr sz="2600" b="1" spc="2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cor,</a:t>
            </a:r>
            <a:r>
              <a:rPr sz="2600" b="1" spc="2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raça</a:t>
            </a:r>
            <a:r>
              <a:rPr sz="2600" b="1" spc="254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ou</a:t>
            </a:r>
            <a:r>
              <a:rPr sz="2600" b="1" spc="254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etnia,</a:t>
            </a:r>
            <a:r>
              <a:rPr sz="2600" b="1" spc="254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com</a:t>
            </a:r>
            <a:r>
              <a:rPr sz="2600" b="1" spc="254" dirty="0">
                <a:latin typeface="Calibri"/>
                <a:cs typeface="Calibri"/>
              </a:rPr>
              <a:t> </a:t>
            </a:r>
            <a:r>
              <a:rPr sz="2600" b="1" spc="-50" dirty="0">
                <a:latin typeface="Calibri"/>
                <a:cs typeface="Calibri"/>
              </a:rPr>
              <a:t>a </a:t>
            </a:r>
            <a:r>
              <a:rPr sz="2600" b="1" dirty="0">
                <a:latin typeface="Calibri"/>
                <a:cs typeface="Calibri"/>
              </a:rPr>
              <a:t>finalidade</a:t>
            </a:r>
            <a:r>
              <a:rPr sz="2600" b="1" spc="33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de</a:t>
            </a:r>
            <a:r>
              <a:rPr sz="2600" b="1" spc="3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impedir</a:t>
            </a:r>
            <a:r>
              <a:rPr sz="2600" b="1" spc="33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ou</a:t>
            </a:r>
            <a:r>
              <a:rPr sz="2600" b="1" spc="31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de</a:t>
            </a:r>
            <a:r>
              <a:rPr sz="2600" b="1" spc="3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dificultar</a:t>
            </a:r>
            <a:r>
              <a:rPr sz="2600" b="1" spc="31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a</a:t>
            </a:r>
            <a:r>
              <a:rPr sz="2600" b="1" spc="3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sua</a:t>
            </a:r>
            <a:r>
              <a:rPr sz="2600" b="1" spc="31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campanha </a:t>
            </a:r>
            <a:r>
              <a:rPr sz="2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eleitoral</a:t>
            </a:r>
            <a:r>
              <a:rPr sz="2600" b="1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ou</a:t>
            </a:r>
            <a:r>
              <a:rPr sz="26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2600" b="1" u="sng" spc="-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desempenho</a:t>
            </a:r>
            <a:r>
              <a:rPr sz="2600" b="1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</a:t>
            </a:r>
            <a:r>
              <a:rPr sz="2600" b="1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seu</a:t>
            </a:r>
            <a:r>
              <a:rPr sz="2600"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mandato</a:t>
            </a:r>
            <a:r>
              <a:rPr sz="2600" b="1" u="sng" spc="-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eletivo</a:t>
            </a:r>
            <a:r>
              <a:rPr sz="2600" spc="-1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8013700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De</a:t>
            </a:r>
            <a:r>
              <a:rPr sz="2800" spc="1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acordo</a:t>
            </a:r>
            <a:r>
              <a:rPr sz="2800" spc="1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12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1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parágrafo</a:t>
            </a:r>
            <a:r>
              <a:rPr sz="2800" spc="12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único</a:t>
            </a:r>
            <a:r>
              <a:rPr sz="2800" spc="1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12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art.</a:t>
            </a:r>
            <a:r>
              <a:rPr sz="2800" spc="1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2º</a:t>
            </a:r>
            <a:r>
              <a:rPr sz="2800" spc="13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da 	</a:t>
            </a:r>
            <a:r>
              <a:rPr sz="2800" dirty="0">
                <a:latin typeface="Calibri"/>
                <a:cs typeface="Calibri"/>
              </a:rPr>
              <a:t>referida</a:t>
            </a:r>
            <a:r>
              <a:rPr sz="2800" spc="509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legislação,</a:t>
            </a:r>
            <a:r>
              <a:rPr sz="2800" spc="50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50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autoridades</a:t>
            </a:r>
            <a:r>
              <a:rPr sz="2800" spc="509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competentes 	</a:t>
            </a:r>
            <a:r>
              <a:rPr sz="2800" b="1" dirty="0">
                <a:latin typeface="Calibri"/>
                <a:cs typeface="Calibri"/>
              </a:rPr>
              <a:t>priorizarão</a:t>
            </a:r>
            <a:r>
              <a:rPr sz="2800" b="1" spc="3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</a:t>
            </a:r>
            <a:r>
              <a:rPr sz="2800" b="1" spc="3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imediato</a:t>
            </a:r>
            <a:r>
              <a:rPr sz="2800" b="1" spc="3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exercício</a:t>
            </a:r>
            <a:r>
              <a:rPr sz="2800" b="1" spc="3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do</a:t>
            </a:r>
            <a:r>
              <a:rPr sz="2800" b="1" spc="3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direito</a:t>
            </a:r>
            <a:r>
              <a:rPr sz="2800" b="1" spc="32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violado, 	</a:t>
            </a:r>
            <a:r>
              <a:rPr sz="2800" b="1" dirty="0">
                <a:latin typeface="Calibri"/>
                <a:cs typeface="Calibri"/>
              </a:rPr>
              <a:t>conferindo</a:t>
            </a:r>
            <a:r>
              <a:rPr sz="2800" b="1" spc="4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especial</a:t>
            </a:r>
            <a:r>
              <a:rPr sz="2800" b="1" spc="4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importância</a:t>
            </a:r>
            <a:r>
              <a:rPr sz="2800" b="1" spc="4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as</a:t>
            </a:r>
            <a:r>
              <a:rPr sz="2800" b="1" spc="4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declarações</a:t>
            </a:r>
            <a:r>
              <a:rPr sz="2800" b="1" spc="445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da 	</a:t>
            </a:r>
            <a:r>
              <a:rPr sz="2800" b="1" dirty="0">
                <a:latin typeface="Calibri"/>
                <a:cs typeface="Calibri"/>
              </a:rPr>
              <a:t>vítima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aos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elementos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indiciários.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781936"/>
            <a:ext cx="8018780" cy="412115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0029" marR="6985" indent="-227329" algn="just">
              <a:lnSpc>
                <a:spcPct val="80000"/>
              </a:lnSpc>
              <a:spcBef>
                <a:spcPts val="76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É</a:t>
            </a:r>
            <a:r>
              <a:rPr sz="2800" spc="6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um</a:t>
            </a:r>
            <a:r>
              <a:rPr sz="2800" spc="67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crime</a:t>
            </a:r>
            <a:r>
              <a:rPr sz="2800" b="1" spc="68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68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conduta</a:t>
            </a:r>
            <a:r>
              <a:rPr sz="2800" b="1" spc="68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vinculada.</a:t>
            </a:r>
            <a:r>
              <a:rPr sz="2800" b="1" spc="6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675" dirty="0">
                <a:latin typeface="Calibri"/>
                <a:cs typeface="Calibri"/>
              </a:rPr>
              <a:t>  </a:t>
            </a:r>
            <a:r>
              <a:rPr sz="2800" spc="-50" dirty="0">
                <a:latin typeface="Calibri"/>
                <a:cs typeface="Calibri"/>
              </a:rPr>
              <a:t>a 	</a:t>
            </a:r>
            <a:r>
              <a:rPr sz="2800" dirty="0">
                <a:latin typeface="Calibri"/>
                <a:cs typeface="Calibri"/>
              </a:rPr>
              <a:t>configuração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delito é necessário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 tenha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havido 	</a:t>
            </a:r>
            <a:r>
              <a:rPr sz="2800" dirty="0">
                <a:latin typeface="Calibri"/>
                <a:cs typeface="Calibri"/>
              </a:rPr>
              <a:t>“</a:t>
            </a:r>
            <a:r>
              <a:rPr sz="2800" b="1" dirty="0">
                <a:latin typeface="Calibri"/>
                <a:cs typeface="Calibri"/>
              </a:rPr>
              <a:t>menosprezo</a:t>
            </a:r>
            <a:r>
              <a:rPr sz="2800" b="1" spc="52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ou</a:t>
            </a:r>
            <a:r>
              <a:rPr sz="2800" b="1" spc="52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discriminação</a:t>
            </a:r>
            <a:r>
              <a:rPr sz="2800" b="1" spc="51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à</a:t>
            </a:r>
            <a:r>
              <a:rPr sz="2800" b="1" spc="53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condição</a:t>
            </a:r>
            <a:r>
              <a:rPr sz="2800" b="1" spc="520" dirty="0">
                <a:latin typeface="Calibri"/>
                <a:cs typeface="Calibri"/>
              </a:rPr>
              <a:t>  </a:t>
            </a:r>
            <a:r>
              <a:rPr sz="2800" b="1" spc="-25" dirty="0">
                <a:latin typeface="Calibri"/>
                <a:cs typeface="Calibri"/>
              </a:rPr>
              <a:t>de 	</a:t>
            </a:r>
            <a:r>
              <a:rPr sz="2800" b="1" spc="-30" dirty="0">
                <a:latin typeface="Calibri"/>
                <a:cs typeface="Calibri"/>
              </a:rPr>
              <a:t>mulher,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ou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à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sua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35" dirty="0">
                <a:latin typeface="Calibri"/>
                <a:cs typeface="Calibri"/>
              </a:rPr>
              <a:t>cor,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raça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ou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etnia</a:t>
            </a:r>
            <a:r>
              <a:rPr sz="2800" spc="-10" dirty="0">
                <a:latin typeface="Calibri"/>
                <a:cs typeface="Calibri"/>
              </a:rPr>
              <a:t>”.</a:t>
            </a:r>
            <a:endParaRPr sz="2800">
              <a:latin typeface="Calibri"/>
              <a:cs typeface="Calibri"/>
            </a:endParaRPr>
          </a:p>
          <a:p>
            <a:pPr marL="240029" marR="5080" indent="-227329" algn="just">
              <a:lnSpc>
                <a:spcPct val="80000"/>
              </a:lnSpc>
              <a:spcBef>
                <a:spcPts val="994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É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um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crime</a:t>
            </a:r>
            <a:r>
              <a:rPr sz="2800" b="1" spc="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dolo</a:t>
            </a:r>
            <a:r>
              <a:rPr sz="2800" b="1" spc="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específico</a:t>
            </a:r>
            <a:r>
              <a:rPr sz="2800" b="1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consistente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ciência 	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conduta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praticada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escopo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causar 	</a:t>
            </a:r>
            <a:r>
              <a:rPr sz="2800" dirty="0">
                <a:latin typeface="Calibri"/>
                <a:cs typeface="Calibri"/>
              </a:rPr>
              <a:t>empecilho,</a:t>
            </a:r>
            <a:r>
              <a:rPr sz="2800" spc="229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quer</a:t>
            </a:r>
            <a:r>
              <a:rPr sz="2800" spc="229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impedindo,</a:t>
            </a:r>
            <a:r>
              <a:rPr sz="2800" b="1" spc="2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quer</a:t>
            </a:r>
            <a:r>
              <a:rPr sz="2800" spc="229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dificultando</a:t>
            </a:r>
            <a:r>
              <a:rPr sz="2800" b="1" spc="245" dirty="0">
                <a:latin typeface="Calibri"/>
                <a:cs typeface="Calibri"/>
              </a:rPr>
              <a:t>  </a:t>
            </a:r>
            <a:r>
              <a:rPr sz="2800" spc="-50" dirty="0">
                <a:latin typeface="Calibri"/>
                <a:cs typeface="Calibri"/>
              </a:rPr>
              <a:t>o 	</a:t>
            </a:r>
            <a:r>
              <a:rPr sz="2800" b="1" dirty="0">
                <a:latin typeface="Calibri"/>
                <a:cs typeface="Calibri"/>
              </a:rPr>
              <a:t>exercício</a:t>
            </a:r>
            <a:r>
              <a:rPr sz="2800" b="1" spc="69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da</a:t>
            </a:r>
            <a:r>
              <a:rPr sz="2800" b="1" spc="6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campanha</a:t>
            </a:r>
            <a:r>
              <a:rPr sz="2800" b="1" spc="6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ou</a:t>
            </a:r>
            <a:r>
              <a:rPr sz="2800" b="1" spc="6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</a:t>
            </a:r>
            <a:r>
              <a:rPr sz="2800" b="1" spc="6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regular</a:t>
            </a:r>
            <a:r>
              <a:rPr sz="2800" b="1" spc="3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exercício</a:t>
            </a:r>
            <a:r>
              <a:rPr sz="2800" b="1" spc="695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do 	</a:t>
            </a:r>
            <a:r>
              <a:rPr sz="2800" b="1" spc="-10" dirty="0">
                <a:latin typeface="Calibri"/>
                <a:cs typeface="Calibri"/>
              </a:rPr>
              <a:t>exercício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do</a:t>
            </a:r>
            <a:r>
              <a:rPr sz="2800" b="1" spc="-10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mandato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parlamentar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240029" marR="5715" indent="-227329" algn="just">
              <a:lnSpc>
                <a:spcPts val="2690"/>
              </a:lnSpc>
              <a:spcBef>
                <a:spcPts val="98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6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modalidade</a:t>
            </a:r>
            <a:r>
              <a:rPr sz="2800" spc="6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culposa</a:t>
            </a:r>
            <a:r>
              <a:rPr sz="2800" spc="6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não</a:t>
            </a:r>
            <a:r>
              <a:rPr sz="2800" spc="6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foi</a:t>
            </a:r>
            <a:r>
              <a:rPr sz="2800" spc="6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prevista</a:t>
            </a:r>
            <a:r>
              <a:rPr sz="2800" spc="685" dirty="0">
                <a:latin typeface="Calibri"/>
                <a:cs typeface="Calibri"/>
              </a:rPr>
              <a:t>  </a:t>
            </a:r>
            <a:r>
              <a:rPr sz="2800" spc="-20" dirty="0">
                <a:latin typeface="Calibri"/>
                <a:cs typeface="Calibri"/>
              </a:rPr>
              <a:t>pelo 	</a:t>
            </a:r>
            <a:r>
              <a:rPr sz="2800" spc="-10" dirty="0">
                <a:latin typeface="Calibri"/>
                <a:cs typeface="Calibri"/>
              </a:rPr>
              <a:t>Legislador.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/>
              <a:t>É</a:t>
            </a:r>
            <a:r>
              <a:rPr spc="105" dirty="0"/>
              <a:t> </a:t>
            </a:r>
            <a:r>
              <a:rPr dirty="0"/>
              <a:t>um</a:t>
            </a:r>
            <a:r>
              <a:rPr spc="105" dirty="0"/>
              <a:t> </a:t>
            </a:r>
            <a:r>
              <a:rPr b="1" dirty="0">
                <a:latin typeface="Calibri"/>
                <a:cs typeface="Calibri"/>
              </a:rPr>
              <a:t>crime</a:t>
            </a:r>
            <a:r>
              <a:rPr b="1" spc="12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formal</a:t>
            </a:r>
            <a:r>
              <a:rPr b="1" spc="1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e</a:t>
            </a:r>
            <a:r>
              <a:rPr b="1" spc="114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de</a:t>
            </a:r>
            <a:r>
              <a:rPr b="1" spc="114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conteúdo</a:t>
            </a:r>
            <a:r>
              <a:rPr b="1" spc="114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variado,</a:t>
            </a:r>
            <a:r>
              <a:rPr b="1" spc="120" dirty="0">
                <a:latin typeface="Calibri"/>
                <a:cs typeface="Calibri"/>
              </a:rPr>
              <a:t> </a:t>
            </a:r>
            <a:r>
              <a:rPr dirty="0"/>
              <a:t>pois</a:t>
            </a:r>
            <a:r>
              <a:rPr spc="120" dirty="0"/>
              <a:t> </a:t>
            </a:r>
            <a:r>
              <a:rPr spc="-20" dirty="0"/>
              <a:t>para 	</a:t>
            </a:r>
            <a:r>
              <a:rPr dirty="0"/>
              <a:t>sua consumação</a:t>
            </a:r>
            <a:r>
              <a:rPr spc="10" dirty="0"/>
              <a:t> </a:t>
            </a:r>
            <a:r>
              <a:rPr dirty="0"/>
              <a:t>não é necessário</a:t>
            </a:r>
            <a:r>
              <a:rPr spc="5" dirty="0"/>
              <a:t> </a:t>
            </a:r>
            <a:r>
              <a:rPr dirty="0"/>
              <a:t>que</a:t>
            </a:r>
            <a:r>
              <a:rPr spc="-5" dirty="0"/>
              <a:t> </a:t>
            </a:r>
            <a:r>
              <a:rPr dirty="0"/>
              <a:t>o</a:t>
            </a:r>
            <a:r>
              <a:rPr spc="10" dirty="0"/>
              <a:t> </a:t>
            </a:r>
            <a:r>
              <a:rPr dirty="0"/>
              <a:t>objetivo</a:t>
            </a:r>
            <a:r>
              <a:rPr spc="-15" dirty="0"/>
              <a:t> </a:t>
            </a:r>
            <a:r>
              <a:rPr spc="-20" dirty="0"/>
              <a:t>seja 	</a:t>
            </a:r>
            <a:r>
              <a:rPr dirty="0"/>
              <a:t>efetivamente</a:t>
            </a:r>
            <a:r>
              <a:rPr spc="135" dirty="0"/>
              <a:t>  </a:t>
            </a:r>
            <a:r>
              <a:rPr dirty="0"/>
              <a:t>alcançado,</a:t>
            </a:r>
            <a:r>
              <a:rPr spc="140" dirty="0"/>
              <a:t>  </a:t>
            </a:r>
            <a:r>
              <a:rPr dirty="0"/>
              <a:t>bastando</a:t>
            </a:r>
            <a:r>
              <a:rPr spc="130" dirty="0"/>
              <a:t>  </a:t>
            </a:r>
            <a:r>
              <a:rPr dirty="0"/>
              <a:t>apenas</a:t>
            </a:r>
            <a:r>
              <a:rPr spc="140" dirty="0"/>
              <a:t>  </a:t>
            </a:r>
            <a:r>
              <a:rPr dirty="0"/>
              <a:t>que</a:t>
            </a:r>
            <a:r>
              <a:rPr spc="135" dirty="0"/>
              <a:t>  </a:t>
            </a:r>
            <a:r>
              <a:rPr spc="-25" dirty="0"/>
              <a:t>os 	</a:t>
            </a:r>
            <a:r>
              <a:rPr dirty="0"/>
              <a:t>verbos</a:t>
            </a:r>
            <a:r>
              <a:rPr spc="-90" dirty="0"/>
              <a:t> </a:t>
            </a:r>
            <a:r>
              <a:rPr dirty="0"/>
              <a:t>da</a:t>
            </a:r>
            <a:r>
              <a:rPr spc="-85" dirty="0"/>
              <a:t> </a:t>
            </a:r>
            <a:r>
              <a:rPr dirty="0"/>
              <a:t>conduta</a:t>
            </a:r>
            <a:r>
              <a:rPr spc="-70" dirty="0"/>
              <a:t> </a:t>
            </a:r>
            <a:r>
              <a:rPr dirty="0"/>
              <a:t>típica</a:t>
            </a:r>
            <a:r>
              <a:rPr spc="-85" dirty="0"/>
              <a:t> </a:t>
            </a:r>
            <a:r>
              <a:rPr dirty="0"/>
              <a:t>tenham</a:t>
            </a:r>
            <a:r>
              <a:rPr spc="-80" dirty="0"/>
              <a:t> </a:t>
            </a:r>
            <a:r>
              <a:rPr dirty="0"/>
              <a:t>sido</a:t>
            </a:r>
            <a:r>
              <a:rPr spc="-80" dirty="0"/>
              <a:t> </a:t>
            </a:r>
            <a:r>
              <a:rPr spc="-10" dirty="0"/>
              <a:t>praticados.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/>
              <a:t>É</a:t>
            </a:r>
            <a:r>
              <a:rPr spc="60" dirty="0"/>
              <a:t>  </a:t>
            </a:r>
            <a:r>
              <a:rPr dirty="0"/>
              <a:t>um</a:t>
            </a:r>
            <a:r>
              <a:rPr spc="65" dirty="0"/>
              <a:t>  </a:t>
            </a:r>
            <a:r>
              <a:rPr b="1" dirty="0">
                <a:latin typeface="Calibri"/>
                <a:cs typeface="Calibri"/>
              </a:rPr>
              <a:t>crime</a:t>
            </a:r>
            <a:r>
              <a:rPr b="1" spc="65" dirty="0">
                <a:latin typeface="Calibri"/>
                <a:cs typeface="Calibri"/>
              </a:rPr>
              <a:t>  </a:t>
            </a:r>
            <a:r>
              <a:rPr b="1" dirty="0">
                <a:latin typeface="Calibri"/>
                <a:cs typeface="Calibri"/>
              </a:rPr>
              <a:t>instantâneo.</a:t>
            </a:r>
            <a:r>
              <a:rPr b="1" spc="70" dirty="0">
                <a:latin typeface="Calibri"/>
                <a:cs typeface="Calibri"/>
              </a:rPr>
              <a:t>  </a:t>
            </a:r>
            <a:r>
              <a:rPr dirty="0"/>
              <a:t>No</a:t>
            </a:r>
            <a:r>
              <a:rPr spc="60" dirty="0"/>
              <a:t>  </a:t>
            </a:r>
            <a:r>
              <a:rPr dirty="0"/>
              <a:t>entanto,</a:t>
            </a:r>
            <a:r>
              <a:rPr spc="70" dirty="0"/>
              <a:t>  </a:t>
            </a:r>
            <a:r>
              <a:rPr dirty="0"/>
              <a:t>poderá</a:t>
            </a:r>
            <a:r>
              <a:rPr spc="65" dirty="0"/>
              <a:t>  </a:t>
            </a:r>
            <a:r>
              <a:rPr spc="-25" dirty="0"/>
              <a:t>ser 	</a:t>
            </a:r>
            <a:r>
              <a:rPr dirty="0"/>
              <a:t>tornar</a:t>
            </a:r>
            <a:r>
              <a:rPr spc="240" dirty="0"/>
              <a:t> </a:t>
            </a:r>
            <a:r>
              <a:rPr dirty="0"/>
              <a:t>um</a:t>
            </a:r>
            <a:r>
              <a:rPr spc="254" dirty="0"/>
              <a:t> </a:t>
            </a:r>
            <a:r>
              <a:rPr b="1" dirty="0">
                <a:latin typeface="Calibri"/>
                <a:cs typeface="Calibri"/>
              </a:rPr>
              <a:t>crime</a:t>
            </a:r>
            <a:r>
              <a:rPr b="1" spc="2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permanente</a:t>
            </a:r>
            <a:r>
              <a:rPr dirty="0"/>
              <a:t>,</a:t>
            </a:r>
            <a:r>
              <a:rPr spc="260" dirty="0"/>
              <a:t> </a:t>
            </a:r>
            <a:r>
              <a:rPr dirty="0"/>
              <a:t>caso</a:t>
            </a:r>
            <a:r>
              <a:rPr spc="254" dirty="0"/>
              <a:t> </a:t>
            </a:r>
            <a:r>
              <a:rPr dirty="0"/>
              <a:t>a</a:t>
            </a:r>
            <a:r>
              <a:rPr spc="254" dirty="0"/>
              <a:t> </a:t>
            </a:r>
            <a:r>
              <a:rPr dirty="0"/>
              <a:t>conduta</a:t>
            </a:r>
            <a:r>
              <a:rPr spc="254" dirty="0"/>
              <a:t> </a:t>
            </a:r>
            <a:r>
              <a:rPr spc="-10" dirty="0"/>
              <a:t>típica 	</a:t>
            </a:r>
            <a:r>
              <a:rPr dirty="0"/>
              <a:t>persista</a:t>
            </a:r>
            <a:r>
              <a:rPr spc="105" dirty="0"/>
              <a:t>  </a:t>
            </a:r>
            <a:r>
              <a:rPr dirty="0"/>
              <a:t>mediante</a:t>
            </a:r>
            <a:r>
              <a:rPr spc="100" dirty="0"/>
              <a:t>  </a:t>
            </a:r>
            <a:r>
              <a:rPr dirty="0"/>
              <a:t>a</a:t>
            </a:r>
            <a:r>
              <a:rPr spc="100" dirty="0"/>
              <a:t>  </a:t>
            </a:r>
            <a:r>
              <a:rPr dirty="0"/>
              <a:t>prática</a:t>
            </a:r>
            <a:r>
              <a:rPr spc="100" dirty="0"/>
              <a:t>  </a:t>
            </a:r>
            <a:r>
              <a:rPr dirty="0"/>
              <a:t>de</a:t>
            </a:r>
            <a:r>
              <a:rPr spc="95" dirty="0"/>
              <a:t>  </a:t>
            </a:r>
            <a:r>
              <a:rPr dirty="0"/>
              <a:t>atos</a:t>
            </a:r>
            <a:r>
              <a:rPr spc="100" dirty="0"/>
              <a:t>  </a:t>
            </a:r>
            <a:r>
              <a:rPr dirty="0"/>
              <a:t>contínuos</a:t>
            </a:r>
            <a:r>
              <a:rPr spc="105" dirty="0"/>
              <a:t>  </a:t>
            </a:r>
            <a:r>
              <a:rPr spc="-25" dirty="0"/>
              <a:t>se 	</a:t>
            </a:r>
            <a:r>
              <a:rPr dirty="0"/>
              <a:t>reiterados</a:t>
            </a:r>
            <a:r>
              <a:rPr spc="470" dirty="0"/>
              <a:t> </a:t>
            </a:r>
            <a:r>
              <a:rPr dirty="0"/>
              <a:t>ao</a:t>
            </a:r>
            <a:r>
              <a:rPr spc="459" dirty="0"/>
              <a:t> </a:t>
            </a:r>
            <a:r>
              <a:rPr dirty="0"/>
              <a:t>longo</a:t>
            </a:r>
            <a:r>
              <a:rPr spc="459" dirty="0"/>
              <a:t> </a:t>
            </a:r>
            <a:r>
              <a:rPr dirty="0"/>
              <a:t>do</a:t>
            </a:r>
            <a:r>
              <a:rPr spc="459" dirty="0"/>
              <a:t> </a:t>
            </a:r>
            <a:r>
              <a:rPr dirty="0"/>
              <a:t>tempo,</a:t>
            </a:r>
            <a:r>
              <a:rPr spc="455" dirty="0"/>
              <a:t> </a:t>
            </a:r>
            <a:r>
              <a:rPr dirty="0"/>
              <a:t>circunstâncias</a:t>
            </a:r>
            <a:r>
              <a:rPr spc="465" dirty="0"/>
              <a:t> </a:t>
            </a:r>
            <a:r>
              <a:rPr spc="-10" dirty="0"/>
              <a:t>essas 	</a:t>
            </a:r>
            <a:r>
              <a:rPr dirty="0"/>
              <a:t>que</a:t>
            </a:r>
            <a:r>
              <a:rPr spc="-50" dirty="0"/>
              <a:t> </a:t>
            </a:r>
            <a:r>
              <a:rPr dirty="0"/>
              <a:t>poderão</a:t>
            </a:r>
            <a:r>
              <a:rPr spc="-45" dirty="0"/>
              <a:t> </a:t>
            </a:r>
            <a:r>
              <a:rPr dirty="0"/>
              <a:t>ensejar</a:t>
            </a:r>
            <a:r>
              <a:rPr spc="-60" dirty="0"/>
              <a:t> </a:t>
            </a:r>
            <a:r>
              <a:rPr dirty="0"/>
              <a:t>a</a:t>
            </a:r>
            <a:r>
              <a:rPr spc="-70" dirty="0"/>
              <a:t> </a:t>
            </a:r>
            <a:r>
              <a:rPr dirty="0"/>
              <a:t>prisão</a:t>
            </a:r>
            <a:r>
              <a:rPr spc="-35" dirty="0"/>
              <a:t> </a:t>
            </a:r>
            <a:r>
              <a:rPr dirty="0"/>
              <a:t>em</a:t>
            </a:r>
            <a:r>
              <a:rPr spc="-60" dirty="0"/>
              <a:t> </a:t>
            </a:r>
            <a:r>
              <a:rPr spc="-10" dirty="0"/>
              <a:t>flagrante</a:t>
            </a:r>
            <a:r>
              <a:rPr spc="-75" dirty="0"/>
              <a:t> </a:t>
            </a:r>
            <a:r>
              <a:rPr spc="-10" dirty="0"/>
              <a:t>delito.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15464"/>
            <a:ext cx="8017509" cy="211645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5080" indent="-227329" algn="just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</a:t>
            </a:r>
            <a:r>
              <a:rPr sz="2800" spc="29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sujeito</a:t>
            </a:r>
            <a:r>
              <a:rPr sz="2800" b="1" spc="2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ativo</a:t>
            </a:r>
            <a:r>
              <a:rPr sz="2800" b="1" spc="2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2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qualquer</a:t>
            </a:r>
            <a:r>
              <a:rPr sz="2800" spc="3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pessoa,</a:t>
            </a:r>
            <a:r>
              <a:rPr sz="2800" spc="2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inclusive</a:t>
            </a:r>
            <a:r>
              <a:rPr sz="2800" spc="3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mulher, 	</a:t>
            </a:r>
            <a:r>
              <a:rPr sz="2800" spc="-35" dirty="0">
                <a:latin typeface="Calibri"/>
                <a:cs typeface="Calibri"/>
              </a:rPr>
              <a:t>tratando-</a:t>
            </a:r>
            <a:r>
              <a:rPr sz="2800" dirty="0">
                <a:latin typeface="Calibri"/>
                <a:cs typeface="Calibri"/>
              </a:rPr>
              <a:t>se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crime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comum.</a:t>
            </a:r>
            <a:endParaRPr sz="2800">
              <a:latin typeface="Calibri"/>
              <a:cs typeface="Calibri"/>
            </a:endParaRPr>
          </a:p>
          <a:p>
            <a:pPr marL="241300" marR="5715" indent="-228600" algn="just">
              <a:lnSpc>
                <a:spcPts val="302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  <a:tab pos="320675" algn="l"/>
              </a:tabLst>
            </a:pPr>
            <a:r>
              <a:rPr sz="2800" dirty="0">
                <a:latin typeface="Calibri"/>
                <a:cs typeface="Calibri"/>
              </a:rPr>
              <a:t>	O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sujeito</a:t>
            </a:r>
            <a:r>
              <a:rPr sz="2800" b="1" spc="8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passivo</a:t>
            </a:r>
            <a:r>
              <a:rPr sz="2800" b="1" spc="8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principal</a:t>
            </a:r>
            <a:r>
              <a:rPr sz="2800" b="1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sociedade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(</a:t>
            </a:r>
            <a:r>
              <a:rPr sz="2800" b="1" spc="-10" dirty="0">
                <a:latin typeface="Calibri"/>
                <a:cs typeface="Calibri"/>
              </a:rPr>
              <a:t>crime </a:t>
            </a:r>
            <a:r>
              <a:rPr sz="2800" b="1" dirty="0">
                <a:latin typeface="Calibri"/>
                <a:cs typeface="Calibri"/>
              </a:rPr>
              <a:t>vago)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sendo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4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candidata</a:t>
            </a:r>
            <a:r>
              <a:rPr sz="2800" b="1" spc="4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47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parlamentar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vítimas </a:t>
            </a:r>
            <a:r>
              <a:rPr sz="2800" dirty="0">
                <a:latin typeface="Calibri"/>
                <a:cs typeface="Calibri"/>
              </a:rPr>
              <a:t>secundárias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delito.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15464"/>
            <a:ext cx="8020050" cy="250063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5080" indent="-227329" algn="just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objeto</a:t>
            </a:r>
            <a:r>
              <a:rPr sz="2800" b="1" spc="8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jurídico:</a:t>
            </a:r>
            <a:r>
              <a:rPr sz="2800" b="1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tutelar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livre</a:t>
            </a:r>
            <a:r>
              <a:rPr sz="2800" spc="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participação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das 	</a:t>
            </a:r>
            <a:r>
              <a:rPr sz="2800" dirty="0">
                <a:latin typeface="Calibri"/>
                <a:cs typeface="Calibri"/>
              </a:rPr>
              <a:t>mulheres,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como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gênero,</a:t>
            </a:r>
            <a:r>
              <a:rPr sz="2800" spc="3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campanhas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eleitorais</a:t>
            </a:r>
            <a:r>
              <a:rPr sz="2800" spc="3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e 	</a:t>
            </a:r>
            <a:r>
              <a:rPr sz="2800" dirty="0">
                <a:latin typeface="Calibri"/>
                <a:cs typeface="Calibri"/>
              </a:rPr>
              <a:t>no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desempenho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mandato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eletivo.</a:t>
            </a:r>
            <a:endParaRPr sz="2800">
              <a:latin typeface="Calibri"/>
              <a:cs typeface="Calibri"/>
            </a:endParaRPr>
          </a:p>
          <a:p>
            <a:pPr marL="240029" marR="8255" indent="-227329" algn="just">
              <a:lnSpc>
                <a:spcPts val="3020"/>
              </a:lnSpc>
              <a:spcBef>
                <a:spcPts val="1019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</a:t>
            </a:r>
            <a:r>
              <a:rPr sz="2800" spc="6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objeto</a:t>
            </a:r>
            <a:r>
              <a:rPr sz="2800" b="1" spc="3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material:</a:t>
            </a:r>
            <a:r>
              <a:rPr sz="2800" b="1" spc="6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6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6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pessoa</a:t>
            </a:r>
            <a:r>
              <a:rPr sz="2800" spc="6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6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candidata</a:t>
            </a:r>
            <a:r>
              <a:rPr sz="2800" spc="6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</a:t>
            </a:r>
            <a:r>
              <a:rPr sz="2800" spc="68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	</a:t>
            </a:r>
            <a:r>
              <a:rPr sz="2800" dirty="0">
                <a:latin typeface="Calibri"/>
                <a:cs typeface="Calibri"/>
              </a:rPr>
              <a:t>parlamentar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sofre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assédio,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constrangimento, 	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humilhação,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perseguição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ameaça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dirty="0"/>
              <a:t>Como</a:t>
            </a:r>
            <a:r>
              <a:rPr spc="315" dirty="0"/>
              <a:t> </a:t>
            </a:r>
            <a:r>
              <a:rPr dirty="0"/>
              <a:t>o</a:t>
            </a:r>
            <a:r>
              <a:rPr spc="315" dirty="0"/>
              <a:t> </a:t>
            </a:r>
            <a:r>
              <a:rPr dirty="0"/>
              <a:t>tipo</a:t>
            </a:r>
            <a:r>
              <a:rPr spc="325" dirty="0"/>
              <a:t> </a:t>
            </a:r>
            <a:r>
              <a:rPr dirty="0"/>
              <a:t>penal</a:t>
            </a:r>
            <a:r>
              <a:rPr spc="300" dirty="0"/>
              <a:t> </a:t>
            </a:r>
            <a:r>
              <a:rPr dirty="0"/>
              <a:t>inclui</a:t>
            </a:r>
            <a:r>
              <a:rPr spc="300" dirty="0"/>
              <a:t> </a:t>
            </a:r>
            <a:r>
              <a:rPr dirty="0"/>
              <a:t>condutas</a:t>
            </a:r>
            <a:r>
              <a:rPr spc="320" dirty="0"/>
              <a:t> </a:t>
            </a:r>
            <a:r>
              <a:rPr dirty="0"/>
              <a:t>como</a:t>
            </a:r>
            <a:r>
              <a:rPr spc="330" dirty="0"/>
              <a:t> </a:t>
            </a:r>
            <a:r>
              <a:rPr spc="-10" dirty="0"/>
              <a:t>“assediar”, 	</a:t>
            </a:r>
            <a:r>
              <a:rPr spc="-30" dirty="0"/>
              <a:t>“constranger”,</a:t>
            </a:r>
            <a:r>
              <a:rPr spc="-10" dirty="0"/>
              <a:t> </a:t>
            </a:r>
            <a:r>
              <a:rPr dirty="0"/>
              <a:t>“humilhar”,</a:t>
            </a:r>
            <a:r>
              <a:rPr spc="-15" dirty="0"/>
              <a:t> </a:t>
            </a:r>
            <a:r>
              <a:rPr dirty="0"/>
              <a:t>“perseguir”</a:t>
            </a:r>
            <a:r>
              <a:rPr spc="-15" dirty="0"/>
              <a:t> </a:t>
            </a:r>
            <a:r>
              <a:rPr dirty="0"/>
              <a:t>ou</a:t>
            </a:r>
            <a:r>
              <a:rPr spc="-5" dirty="0"/>
              <a:t> </a:t>
            </a:r>
            <a:r>
              <a:rPr spc="-10" dirty="0"/>
              <a:t>“ameaçar”, 	</a:t>
            </a:r>
            <a:r>
              <a:rPr dirty="0"/>
              <a:t>os</a:t>
            </a:r>
            <a:r>
              <a:rPr spc="125" dirty="0"/>
              <a:t>  </a:t>
            </a:r>
            <a:r>
              <a:rPr dirty="0"/>
              <a:t>delitos</a:t>
            </a:r>
            <a:r>
              <a:rPr spc="135" dirty="0"/>
              <a:t>  </a:t>
            </a:r>
            <a:r>
              <a:rPr dirty="0"/>
              <a:t>cujas</a:t>
            </a:r>
            <a:r>
              <a:rPr spc="130" dirty="0"/>
              <a:t>  </a:t>
            </a:r>
            <a:r>
              <a:rPr dirty="0"/>
              <a:t>as</a:t>
            </a:r>
            <a:r>
              <a:rPr spc="125" dirty="0"/>
              <a:t>  </a:t>
            </a:r>
            <a:r>
              <a:rPr dirty="0"/>
              <a:t>penas</a:t>
            </a:r>
            <a:r>
              <a:rPr spc="135" dirty="0"/>
              <a:t>  </a:t>
            </a:r>
            <a:r>
              <a:rPr dirty="0"/>
              <a:t>são</a:t>
            </a:r>
            <a:r>
              <a:rPr spc="130" dirty="0"/>
              <a:t>  </a:t>
            </a:r>
            <a:r>
              <a:rPr dirty="0"/>
              <a:t>inferiores,</a:t>
            </a:r>
            <a:r>
              <a:rPr spc="125" dirty="0"/>
              <a:t>  </a:t>
            </a:r>
            <a:r>
              <a:rPr dirty="0"/>
              <a:t>como</a:t>
            </a:r>
            <a:r>
              <a:rPr spc="135" dirty="0"/>
              <a:t>  </a:t>
            </a:r>
            <a:r>
              <a:rPr spc="-50" dirty="0"/>
              <a:t>o 	</a:t>
            </a:r>
            <a:r>
              <a:rPr b="1" spc="-10" dirty="0">
                <a:latin typeface="Calibri"/>
                <a:cs typeface="Calibri"/>
              </a:rPr>
              <a:t>constrangimento</a:t>
            </a:r>
            <a:r>
              <a:rPr b="1" dirty="0">
                <a:latin typeface="Calibri"/>
                <a:cs typeface="Calibri"/>
              </a:rPr>
              <a:t> ilegal</a:t>
            </a:r>
            <a:r>
              <a:rPr b="1" spc="15" dirty="0">
                <a:latin typeface="Calibri"/>
                <a:cs typeface="Calibri"/>
              </a:rPr>
              <a:t> </a:t>
            </a:r>
            <a:r>
              <a:rPr dirty="0"/>
              <a:t>(art.</a:t>
            </a:r>
            <a:r>
              <a:rPr spc="15" dirty="0"/>
              <a:t> </a:t>
            </a:r>
            <a:r>
              <a:rPr dirty="0"/>
              <a:t>146</a:t>
            </a:r>
            <a:r>
              <a:rPr spc="20" dirty="0"/>
              <a:t> </a:t>
            </a:r>
            <a:r>
              <a:rPr dirty="0"/>
              <a:t>do</a:t>
            </a:r>
            <a:r>
              <a:rPr spc="5" dirty="0"/>
              <a:t> </a:t>
            </a:r>
            <a:r>
              <a:rPr dirty="0"/>
              <a:t>CP),</a:t>
            </a:r>
            <a:r>
              <a:rPr spc="15" dirty="0"/>
              <a:t> </a:t>
            </a:r>
            <a:r>
              <a:rPr b="1" dirty="0">
                <a:latin typeface="Calibri"/>
                <a:cs typeface="Calibri"/>
              </a:rPr>
              <a:t>ameaça </a:t>
            </a:r>
            <a:r>
              <a:rPr spc="-10" dirty="0"/>
              <a:t>(art. 	</a:t>
            </a:r>
            <a:r>
              <a:rPr dirty="0"/>
              <a:t>147</a:t>
            </a:r>
            <a:r>
              <a:rPr spc="645" dirty="0"/>
              <a:t> </a:t>
            </a:r>
            <a:r>
              <a:rPr dirty="0"/>
              <a:t>do</a:t>
            </a:r>
            <a:r>
              <a:rPr spc="645" dirty="0"/>
              <a:t> </a:t>
            </a:r>
            <a:r>
              <a:rPr dirty="0"/>
              <a:t>CP),</a:t>
            </a:r>
            <a:r>
              <a:rPr spc="635" dirty="0"/>
              <a:t> </a:t>
            </a:r>
            <a:r>
              <a:rPr b="1" dirty="0">
                <a:latin typeface="Calibri"/>
                <a:cs typeface="Calibri"/>
              </a:rPr>
              <a:t>perseguição</a:t>
            </a:r>
            <a:r>
              <a:rPr b="1" spc="625" dirty="0">
                <a:latin typeface="Calibri"/>
                <a:cs typeface="Calibri"/>
              </a:rPr>
              <a:t> </a:t>
            </a:r>
            <a:r>
              <a:rPr dirty="0"/>
              <a:t>(art.</a:t>
            </a:r>
            <a:r>
              <a:rPr spc="635" dirty="0"/>
              <a:t> </a:t>
            </a:r>
            <a:r>
              <a:rPr spc="-10" dirty="0"/>
              <a:t>147-</a:t>
            </a:r>
            <a:r>
              <a:rPr dirty="0"/>
              <a:t>A)</a:t>
            </a:r>
            <a:r>
              <a:rPr spc="650" dirty="0"/>
              <a:t> </a:t>
            </a:r>
            <a:r>
              <a:rPr dirty="0"/>
              <a:t>e</a:t>
            </a:r>
            <a:r>
              <a:rPr spc="635" dirty="0"/>
              <a:t> </a:t>
            </a:r>
            <a:r>
              <a:rPr dirty="0"/>
              <a:t>também</a:t>
            </a:r>
            <a:r>
              <a:rPr spc="625" dirty="0"/>
              <a:t> </a:t>
            </a:r>
            <a:r>
              <a:rPr spc="-50" dirty="0"/>
              <a:t>o 	</a:t>
            </a:r>
            <a:r>
              <a:rPr b="1" dirty="0">
                <a:latin typeface="Calibri"/>
                <a:cs typeface="Calibri"/>
              </a:rPr>
              <a:t>crime</a:t>
            </a:r>
            <a:r>
              <a:rPr b="1" spc="21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de</a:t>
            </a:r>
            <a:r>
              <a:rPr b="1" spc="2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violência</a:t>
            </a:r>
            <a:r>
              <a:rPr b="1" spc="2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psicológica</a:t>
            </a:r>
            <a:r>
              <a:rPr b="1" spc="2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contra</a:t>
            </a:r>
            <a:r>
              <a:rPr b="1" spc="2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a</a:t>
            </a:r>
            <a:r>
              <a:rPr b="1" spc="22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mulher</a:t>
            </a:r>
            <a:r>
              <a:rPr b="1" spc="225" dirty="0">
                <a:latin typeface="Calibri"/>
                <a:cs typeface="Calibri"/>
              </a:rPr>
              <a:t> </a:t>
            </a:r>
            <a:r>
              <a:rPr spc="-10" dirty="0"/>
              <a:t>(art. 	</a:t>
            </a:r>
            <a:r>
              <a:rPr spc="-25" dirty="0"/>
              <a:t>147-</a:t>
            </a:r>
            <a:r>
              <a:rPr dirty="0"/>
              <a:t>B</a:t>
            </a:r>
            <a:r>
              <a:rPr spc="5" dirty="0"/>
              <a:t> </a:t>
            </a:r>
            <a:r>
              <a:rPr dirty="0"/>
              <a:t>do</a:t>
            </a:r>
            <a:r>
              <a:rPr spc="-20" dirty="0"/>
              <a:t> </a:t>
            </a:r>
            <a:r>
              <a:rPr dirty="0"/>
              <a:t>CP),</a:t>
            </a:r>
            <a:r>
              <a:rPr spc="-25" dirty="0"/>
              <a:t> </a:t>
            </a:r>
            <a:r>
              <a:rPr dirty="0"/>
              <a:t>ficam</a:t>
            </a:r>
            <a:r>
              <a:rPr spc="-30" dirty="0"/>
              <a:t> </a:t>
            </a:r>
            <a:r>
              <a:rPr spc="-10" dirty="0"/>
              <a:t>absorvidos</a:t>
            </a:r>
            <a:r>
              <a:rPr b="1" spc="-10" dirty="0">
                <a:latin typeface="Calibri"/>
                <a:cs typeface="Calibri"/>
              </a:rPr>
              <a:t>.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39011"/>
            <a:ext cx="8123555" cy="37750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6350" indent="-227329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  <a:tab pos="608330" algn="l"/>
                <a:tab pos="1477010" algn="l"/>
                <a:tab pos="1815464" algn="l"/>
                <a:tab pos="3269615" algn="l"/>
                <a:tab pos="3794125" algn="l"/>
                <a:tab pos="4135120" algn="l"/>
                <a:tab pos="4982845" algn="l"/>
                <a:tab pos="5313680" algn="l"/>
                <a:tab pos="5654675" algn="l"/>
                <a:tab pos="6996430" algn="l"/>
                <a:tab pos="7931784" algn="l"/>
              </a:tabLst>
            </a:pP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Pena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é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reclusão,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1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(um)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4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(quatro)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anos,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e 	</a:t>
            </a:r>
            <a:r>
              <a:rPr sz="2800" spc="-10" dirty="0">
                <a:latin typeface="Calibri"/>
                <a:cs typeface="Calibri"/>
              </a:rPr>
              <a:t>multa.</a:t>
            </a:r>
            <a:endParaRPr sz="2800">
              <a:latin typeface="Calibri"/>
              <a:cs typeface="Calibri"/>
            </a:endParaRPr>
          </a:p>
          <a:p>
            <a:pPr marL="240029" marR="5080" indent="-227329">
              <a:lnSpc>
                <a:spcPts val="302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  <a:tab pos="6238875" algn="l"/>
              </a:tabLst>
            </a:pPr>
            <a:r>
              <a:rPr sz="2800" spc="-20" dirty="0">
                <a:latin typeface="Calibri"/>
                <a:cs typeface="Calibri"/>
              </a:rPr>
              <a:t>Aumenta-</a:t>
            </a:r>
            <a:r>
              <a:rPr sz="2800" dirty="0">
                <a:latin typeface="Calibri"/>
                <a:cs typeface="Calibri"/>
              </a:rPr>
              <a:t>se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pena</a:t>
            </a:r>
            <a:r>
              <a:rPr sz="2800" spc="3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1/3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(um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terço),</a:t>
            </a:r>
            <a:r>
              <a:rPr sz="2800" dirty="0">
                <a:latin typeface="Calibri"/>
                <a:cs typeface="Calibri"/>
              </a:rPr>
              <a:t>	se</a:t>
            </a:r>
            <a:r>
              <a:rPr sz="2800" spc="3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3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crime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é 	</a:t>
            </a:r>
            <a:r>
              <a:rPr sz="2800" dirty="0">
                <a:latin typeface="Calibri"/>
                <a:cs typeface="Calibri"/>
              </a:rPr>
              <a:t>cometido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contra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mulher: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gestante;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II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maior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60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(sessenta)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anos;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III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-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deficiência.“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b="1" dirty="0">
                <a:latin typeface="Calibri"/>
                <a:cs typeface="Calibri"/>
              </a:rPr>
              <a:t>(art.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326-</a:t>
            </a:r>
            <a:r>
              <a:rPr sz="2800" b="1" dirty="0">
                <a:latin typeface="Calibri"/>
                <a:cs typeface="Calibri"/>
              </a:rPr>
              <a:t>B,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§único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do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Código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Eleitoral)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63648"/>
            <a:ext cx="375475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  <a:tab pos="734695" algn="l"/>
                <a:tab pos="2495550" algn="l"/>
              </a:tabLst>
            </a:pPr>
            <a:r>
              <a:rPr sz="3300" spc="-50" dirty="0">
                <a:latin typeface="Calibri"/>
                <a:cs typeface="Calibri"/>
              </a:rPr>
              <a:t>A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10" dirty="0">
                <a:latin typeface="Calibri"/>
                <a:cs typeface="Calibri"/>
              </a:rPr>
              <a:t>violência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10" dirty="0">
                <a:latin typeface="Calibri"/>
                <a:cs typeface="Calibri"/>
              </a:rPr>
              <a:t>política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92593" y="1763648"/>
            <a:ext cx="37909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3420" algn="l"/>
                <a:tab pos="2137410" algn="l"/>
                <a:tab pos="3258820" algn="l"/>
              </a:tabLst>
            </a:pPr>
            <a:r>
              <a:rPr sz="3300" spc="-25" dirty="0">
                <a:latin typeface="Calibri"/>
                <a:cs typeface="Calibri"/>
              </a:rPr>
              <a:t>de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10" dirty="0">
                <a:latin typeface="Calibri"/>
                <a:cs typeface="Calibri"/>
              </a:rPr>
              <a:t>gênero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0" dirty="0">
                <a:latin typeface="Calibri"/>
                <a:cs typeface="Calibri"/>
              </a:rPr>
              <a:t>pode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5" dirty="0">
                <a:latin typeface="Calibri"/>
                <a:cs typeface="Calibri"/>
              </a:rPr>
              <a:t>ser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38346" y="2165984"/>
            <a:ext cx="754443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6720" algn="l"/>
                <a:tab pos="2315210" algn="l"/>
                <a:tab pos="3683000" algn="l"/>
                <a:tab pos="4605020" algn="l"/>
                <a:tab pos="5016500" algn="l"/>
                <a:tab pos="6946265" algn="l"/>
              </a:tabLst>
            </a:pPr>
            <a:r>
              <a:rPr sz="3300" spc="-10" dirty="0">
                <a:latin typeface="Calibri"/>
                <a:cs typeface="Calibri"/>
              </a:rPr>
              <a:t>definida,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5" dirty="0">
                <a:latin typeface="Calibri"/>
                <a:cs typeface="Calibri"/>
              </a:rPr>
              <a:t>de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10" dirty="0">
                <a:latin typeface="Calibri"/>
                <a:cs typeface="Calibri"/>
              </a:rPr>
              <a:t>acordo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5" dirty="0">
                <a:latin typeface="Calibri"/>
                <a:cs typeface="Calibri"/>
              </a:rPr>
              <a:t>com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50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10" dirty="0">
                <a:latin typeface="Calibri"/>
                <a:cs typeface="Calibri"/>
              </a:rPr>
              <a:t>Ministério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5" dirty="0">
                <a:latin typeface="Calibri"/>
                <a:cs typeface="Calibri"/>
              </a:rPr>
              <a:t>das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8346" y="2568016"/>
            <a:ext cx="7545070" cy="93154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865"/>
              </a:spcBef>
              <a:tabLst>
                <a:tab pos="2143125" algn="l"/>
                <a:tab pos="2970530" algn="l"/>
                <a:tab pos="4584700" algn="l"/>
                <a:tab pos="5200650" algn="l"/>
                <a:tab pos="6214745" algn="l"/>
              </a:tabLst>
            </a:pPr>
            <a:r>
              <a:rPr sz="3300" spc="-10" dirty="0">
                <a:latin typeface="Calibri"/>
                <a:cs typeface="Calibri"/>
              </a:rPr>
              <a:t>Mulheres,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5" dirty="0">
                <a:latin typeface="Calibri"/>
                <a:cs typeface="Calibri"/>
              </a:rPr>
              <a:t>da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10" dirty="0">
                <a:latin typeface="Calibri"/>
                <a:cs typeface="Calibri"/>
              </a:rPr>
              <a:t>Família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50" dirty="0">
                <a:latin typeface="Calibri"/>
                <a:cs typeface="Calibri"/>
              </a:rPr>
              <a:t>e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5" dirty="0">
                <a:latin typeface="Calibri"/>
                <a:cs typeface="Calibri"/>
              </a:rPr>
              <a:t>dos</a:t>
            </a:r>
            <a:r>
              <a:rPr sz="3300" dirty="0">
                <a:latin typeface="Calibri"/>
                <a:cs typeface="Calibri"/>
              </a:rPr>
              <a:t>	</a:t>
            </a:r>
            <a:r>
              <a:rPr sz="3300" spc="-25" dirty="0">
                <a:latin typeface="Calibri"/>
                <a:cs typeface="Calibri"/>
              </a:rPr>
              <a:t>Direitos </a:t>
            </a:r>
            <a:r>
              <a:rPr sz="3300" spc="-10" dirty="0">
                <a:latin typeface="Calibri"/>
                <a:cs typeface="Calibri"/>
              </a:rPr>
              <a:t>Humanos,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81698" y="2971038"/>
            <a:ext cx="975994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20" dirty="0">
                <a:latin typeface="Calibri"/>
                <a:cs typeface="Calibri"/>
              </a:rPr>
              <a:t>como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49208" y="2971038"/>
            <a:ext cx="34334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25065" algn="l"/>
              </a:tabLst>
            </a:pPr>
            <a:r>
              <a:rPr sz="3300" b="1" spc="-10" dirty="0">
                <a:latin typeface="Calibri"/>
                <a:cs typeface="Calibri"/>
              </a:rPr>
              <a:t>“</a:t>
            </a:r>
            <a:r>
              <a:rPr sz="33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agressão</a:t>
            </a:r>
            <a:r>
              <a:rPr sz="3300"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33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física,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50538" y="3851402"/>
            <a:ext cx="7518400" cy="27940"/>
          </a:xfrm>
          <a:custGeom>
            <a:avLst/>
            <a:gdLst/>
            <a:ahLst/>
            <a:cxnLst/>
            <a:rect l="l" t="t" r="r" b="b"/>
            <a:pathLst>
              <a:path w="7518400" h="27939">
                <a:moveTo>
                  <a:pt x="7517892" y="0"/>
                </a:moveTo>
                <a:lnTo>
                  <a:pt x="0" y="0"/>
                </a:lnTo>
                <a:lnTo>
                  <a:pt x="0" y="27431"/>
                </a:lnTo>
                <a:lnTo>
                  <a:pt x="7517892" y="27431"/>
                </a:lnTo>
                <a:lnTo>
                  <a:pt x="7517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38346" y="3373373"/>
            <a:ext cx="44970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3645" algn="l"/>
              </a:tabLst>
            </a:pPr>
            <a:r>
              <a:rPr sz="3300" b="1" spc="-10" dirty="0">
                <a:latin typeface="Calibri"/>
                <a:cs typeface="Calibri"/>
              </a:rPr>
              <a:t>psicológica,</a:t>
            </a:r>
            <a:r>
              <a:rPr sz="3300" b="1" dirty="0">
                <a:latin typeface="Calibri"/>
                <a:cs typeface="Calibri"/>
              </a:rPr>
              <a:t>	</a:t>
            </a:r>
            <a:r>
              <a:rPr sz="3300" b="1" spc="-10" dirty="0">
                <a:latin typeface="Calibri"/>
                <a:cs typeface="Calibri"/>
              </a:rPr>
              <a:t>econômica,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84360" y="3373373"/>
            <a:ext cx="259969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5505" algn="l"/>
              </a:tabLst>
            </a:pPr>
            <a:r>
              <a:rPr sz="3300" b="1" spc="-10" dirty="0">
                <a:latin typeface="Calibri"/>
                <a:cs typeface="Calibri"/>
              </a:rPr>
              <a:t>simbólica</a:t>
            </a:r>
            <a:r>
              <a:rPr sz="3300" b="1" dirty="0">
                <a:latin typeface="Calibri"/>
                <a:cs typeface="Calibri"/>
              </a:rPr>
              <a:t>	</a:t>
            </a:r>
            <a:r>
              <a:rPr sz="3300" b="1" spc="-25" dirty="0">
                <a:latin typeface="Calibri"/>
                <a:cs typeface="Calibri"/>
              </a:rPr>
              <a:t>ou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50538" y="4253738"/>
            <a:ext cx="7518400" cy="27940"/>
          </a:xfrm>
          <a:custGeom>
            <a:avLst/>
            <a:gdLst/>
            <a:ahLst/>
            <a:cxnLst/>
            <a:rect l="l" t="t" r="r" b="b"/>
            <a:pathLst>
              <a:path w="7518400" h="27939">
                <a:moveTo>
                  <a:pt x="7517892" y="0"/>
                </a:moveTo>
                <a:lnTo>
                  <a:pt x="0" y="0"/>
                </a:lnTo>
                <a:lnTo>
                  <a:pt x="0" y="27431"/>
                </a:lnTo>
                <a:lnTo>
                  <a:pt x="7517892" y="27431"/>
                </a:lnTo>
                <a:lnTo>
                  <a:pt x="7517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50538" y="4656073"/>
            <a:ext cx="7518400" cy="27940"/>
          </a:xfrm>
          <a:custGeom>
            <a:avLst/>
            <a:gdLst/>
            <a:ahLst/>
            <a:cxnLst/>
            <a:rect l="l" t="t" r="r" b="b"/>
            <a:pathLst>
              <a:path w="7518400" h="27939">
                <a:moveTo>
                  <a:pt x="7517892" y="0"/>
                </a:moveTo>
                <a:lnTo>
                  <a:pt x="0" y="0"/>
                </a:lnTo>
                <a:lnTo>
                  <a:pt x="0" y="27431"/>
                </a:lnTo>
                <a:lnTo>
                  <a:pt x="7517892" y="27431"/>
                </a:lnTo>
                <a:lnTo>
                  <a:pt x="7517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50538" y="5058409"/>
            <a:ext cx="7518400" cy="27940"/>
          </a:xfrm>
          <a:custGeom>
            <a:avLst/>
            <a:gdLst/>
            <a:ahLst/>
            <a:cxnLst/>
            <a:rect l="l" t="t" r="r" b="b"/>
            <a:pathLst>
              <a:path w="7518400" h="27939">
                <a:moveTo>
                  <a:pt x="7517892" y="0"/>
                </a:moveTo>
                <a:lnTo>
                  <a:pt x="0" y="0"/>
                </a:lnTo>
                <a:lnTo>
                  <a:pt x="0" y="27431"/>
                </a:lnTo>
                <a:lnTo>
                  <a:pt x="7517892" y="27431"/>
                </a:lnTo>
                <a:lnTo>
                  <a:pt x="7517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50538" y="5460746"/>
            <a:ext cx="7518400" cy="27940"/>
          </a:xfrm>
          <a:custGeom>
            <a:avLst/>
            <a:gdLst/>
            <a:ahLst/>
            <a:cxnLst/>
            <a:rect l="l" t="t" r="r" b="b"/>
            <a:pathLst>
              <a:path w="7518400" h="27939">
                <a:moveTo>
                  <a:pt x="7517892" y="0"/>
                </a:moveTo>
                <a:lnTo>
                  <a:pt x="0" y="0"/>
                </a:lnTo>
                <a:lnTo>
                  <a:pt x="0" y="27431"/>
                </a:lnTo>
                <a:lnTo>
                  <a:pt x="7517892" y="27431"/>
                </a:lnTo>
                <a:lnTo>
                  <a:pt x="75178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38346" y="3775405"/>
            <a:ext cx="7546975" cy="2138680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895"/>
              </a:spcBef>
            </a:pPr>
            <a:r>
              <a:rPr sz="3300" b="1" dirty="0">
                <a:latin typeface="Calibri"/>
                <a:cs typeface="Calibri"/>
              </a:rPr>
              <a:t>sexual,</a:t>
            </a:r>
            <a:r>
              <a:rPr sz="3300" b="1" spc="420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contra</a:t>
            </a:r>
            <a:r>
              <a:rPr sz="3300" b="1" spc="409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a</a:t>
            </a:r>
            <a:r>
              <a:rPr sz="3300" b="1" spc="425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mulher,</a:t>
            </a:r>
            <a:r>
              <a:rPr sz="3300" b="1" spc="409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com</a:t>
            </a:r>
            <a:r>
              <a:rPr sz="3300" b="1" spc="415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a</a:t>
            </a:r>
            <a:r>
              <a:rPr sz="3300" b="1" spc="409" dirty="0">
                <a:latin typeface="Calibri"/>
                <a:cs typeface="Calibri"/>
              </a:rPr>
              <a:t> </a:t>
            </a:r>
            <a:r>
              <a:rPr sz="3300" b="1" spc="-10" dirty="0">
                <a:latin typeface="Calibri"/>
                <a:cs typeface="Calibri"/>
              </a:rPr>
              <a:t>finalidade </a:t>
            </a:r>
            <a:r>
              <a:rPr sz="3300" b="1" dirty="0">
                <a:latin typeface="Calibri"/>
                <a:cs typeface="Calibri"/>
              </a:rPr>
              <a:t>de</a:t>
            </a:r>
            <a:r>
              <a:rPr sz="3300" b="1" spc="590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impedir</a:t>
            </a:r>
            <a:r>
              <a:rPr sz="3300" b="1" spc="600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ou</a:t>
            </a:r>
            <a:r>
              <a:rPr sz="3300" b="1" spc="605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restringir</a:t>
            </a:r>
            <a:r>
              <a:rPr sz="3300" b="1" spc="600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o</a:t>
            </a:r>
            <a:r>
              <a:rPr sz="3300" b="1" spc="600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acesso</a:t>
            </a:r>
            <a:r>
              <a:rPr sz="3300" b="1" spc="595" dirty="0">
                <a:latin typeface="Calibri"/>
                <a:cs typeface="Calibri"/>
              </a:rPr>
              <a:t>  </a:t>
            </a:r>
            <a:r>
              <a:rPr sz="3300" b="1" spc="-50" dirty="0">
                <a:latin typeface="Calibri"/>
                <a:cs typeface="Calibri"/>
              </a:rPr>
              <a:t>e </a:t>
            </a:r>
            <a:r>
              <a:rPr sz="3300" b="1" dirty="0">
                <a:latin typeface="Calibri"/>
                <a:cs typeface="Calibri"/>
              </a:rPr>
              <a:t>exercício</a:t>
            </a:r>
            <a:r>
              <a:rPr sz="3300" b="1" spc="335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de</a:t>
            </a:r>
            <a:r>
              <a:rPr sz="3300" b="1" spc="345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funções</a:t>
            </a:r>
            <a:r>
              <a:rPr sz="3300" b="1" spc="325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públicas</a:t>
            </a:r>
            <a:r>
              <a:rPr sz="3300" b="1" spc="340" dirty="0">
                <a:latin typeface="Calibri"/>
                <a:cs typeface="Calibri"/>
              </a:rPr>
              <a:t> </a:t>
            </a:r>
            <a:r>
              <a:rPr sz="3300" b="1" dirty="0">
                <a:latin typeface="Calibri"/>
                <a:cs typeface="Calibri"/>
              </a:rPr>
              <a:t>e/ou</a:t>
            </a:r>
            <a:r>
              <a:rPr sz="3300" b="1" spc="335" dirty="0">
                <a:latin typeface="Calibri"/>
                <a:cs typeface="Calibri"/>
              </a:rPr>
              <a:t> </a:t>
            </a:r>
            <a:r>
              <a:rPr sz="3300" b="1" spc="-10" dirty="0">
                <a:latin typeface="Calibri"/>
                <a:cs typeface="Calibri"/>
              </a:rPr>
              <a:t>induzi- </a:t>
            </a:r>
            <a:r>
              <a:rPr sz="3300" b="1" dirty="0">
                <a:latin typeface="Calibri"/>
                <a:cs typeface="Calibri"/>
              </a:rPr>
              <a:t>la</a:t>
            </a:r>
            <a:r>
              <a:rPr sz="3300" b="1" spc="480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a</a:t>
            </a:r>
            <a:r>
              <a:rPr sz="3300" b="1" spc="484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tomar</a:t>
            </a:r>
            <a:r>
              <a:rPr sz="3300" b="1" spc="484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decisões</a:t>
            </a:r>
            <a:r>
              <a:rPr sz="3300" b="1" spc="490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contrárias</a:t>
            </a:r>
            <a:r>
              <a:rPr sz="3300" b="1" spc="480" dirty="0">
                <a:latin typeface="Calibri"/>
                <a:cs typeface="Calibri"/>
              </a:rPr>
              <a:t>  </a:t>
            </a:r>
            <a:r>
              <a:rPr sz="3300" b="1" dirty="0">
                <a:latin typeface="Calibri"/>
                <a:cs typeface="Calibri"/>
              </a:rPr>
              <a:t>à</a:t>
            </a:r>
            <a:r>
              <a:rPr sz="3300" b="1" spc="480" dirty="0">
                <a:latin typeface="Calibri"/>
                <a:cs typeface="Calibri"/>
              </a:rPr>
              <a:t>  </a:t>
            </a:r>
            <a:r>
              <a:rPr sz="3300" b="1" spc="-25" dirty="0">
                <a:latin typeface="Calibri"/>
                <a:cs typeface="Calibri"/>
              </a:rPr>
              <a:t>sua </a:t>
            </a:r>
            <a:r>
              <a:rPr sz="3300"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vontade”.</a:t>
            </a:r>
            <a:endParaRPr sz="3300">
              <a:latin typeface="Calibri"/>
              <a:cs typeface="Calibri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080" indent="-228600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  <a:tab pos="320675" algn="l"/>
              </a:tabLst>
            </a:pPr>
            <a:r>
              <a:rPr dirty="0"/>
              <a:t>	A</a:t>
            </a:r>
            <a:r>
              <a:rPr spc="280" dirty="0"/>
              <a:t> </a:t>
            </a:r>
            <a:r>
              <a:rPr dirty="0"/>
              <a:t>pena</a:t>
            </a:r>
            <a:r>
              <a:rPr spc="275" dirty="0"/>
              <a:t> </a:t>
            </a:r>
            <a:r>
              <a:rPr dirty="0"/>
              <a:t>simples</a:t>
            </a:r>
            <a:r>
              <a:rPr spc="285" dirty="0"/>
              <a:t> </a:t>
            </a:r>
            <a:r>
              <a:rPr dirty="0"/>
              <a:t>do</a:t>
            </a:r>
            <a:r>
              <a:rPr spc="290" dirty="0"/>
              <a:t> </a:t>
            </a:r>
            <a:r>
              <a:rPr dirty="0"/>
              <a:t>delito</a:t>
            </a:r>
            <a:r>
              <a:rPr spc="280" dirty="0"/>
              <a:t> </a:t>
            </a:r>
            <a:r>
              <a:rPr dirty="0"/>
              <a:t>não</a:t>
            </a:r>
            <a:r>
              <a:rPr spc="270" dirty="0"/>
              <a:t> </a:t>
            </a:r>
            <a:r>
              <a:rPr dirty="0"/>
              <a:t>autoriza</a:t>
            </a:r>
            <a:r>
              <a:rPr spc="285" dirty="0"/>
              <a:t> </a:t>
            </a:r>
            <a:r>
              <a:rPr dirty="0"/>
              <a:t>a</a:t>
            </a:r>
            <a:r>
              <a:rPr spc="275" dirty="0"/>
              <a:t> </a:t>
            </a:r>
            <a:r>
              <a:rPr spc="-10" dirty="0"/>
              <a:t>decretação </a:t>
            </a:r>
            <a:r>
              <a:rPr dirty="0"/>
              <a:t>de</a:t>
            </a:r>
            <a:r>
              <a:rPr spc="135" dirty="0"/>
              <a:t> </a:t>
            </a:r>
            <a:r>
              <a:rPr dirty="0"/>
              <a:t>prisão</a:t>
            </a:r>
            <a:r>
              <a:rPr spc="150" dirty="0"/>
              <a:t> </a:t>
            </a:r>
            <a:r>
              <a:rPr dirty="0"/>
              <a:t>preventiva,</a:t>
            </a:r>
            <a:r>
              <a:rPr spc="130" dirty="0"/>
              <a:t> </a:t>
            </a:r>
            <a:r>
              <a:rPr dirty="0"/>
              <a:t>nos</a:t>
            </a:r>
            <a:r>
              <a:rPr spc="135" dirty="0"/>
              <a:t> </a:t>
            </a:r>
            <a:r>
              <a:rPr dirty="0"/>
              <a:t>termos</a:t>
            </a:r>
            <a:r>
              <a:rPr spc="145" dirty="0"/>
              <a:t> </a:t>
            </a:r>
            <a:r>
              <a:rPr dirty="0"/>
              <a:t>do</a:t>
            </a:r>
            <a:r>
              <a:rPr spc="135" dirty="0"/>
              <a:t> </a:t>
            </a:r>
            <a:r>
              <a:rPr dirty="0"/>
              <a:t>art.</a:t>
            </a:r>
            <a:r>
              <a:rPr spc="150" dirty="0"/>
              <a:t> </a:t>
            </a:r>
            <a:r>
              <a:rPr dirty="0"/>
              <a:t>313</a:t>
            </a:r>
            <a:r>
              <a:rPr spc="145" dirty="0"/>
              <a:t> </a:t>
            </a:r>
            <a:r>
              <a:rPr dirty="0"/>
              <a:t>do</a:t>
            </a:r>
            <a:r>
              <a:rPr spc="135" dirty="0"/>
              <a:t> </a:t>
            </a:r>
            <a:r>
              <a:rPr spc="-20" dirty="0"/>
              <a:t>CPP. </a:t>
            </a:r>
            <a:r>
              <a:rPr dirty="0"/>
              <a:t>Entretanto,</a:t>
            </a:r>
            <a:r>
              <a:rPr spc="335" dirty="0"/>
              <a:t> </a:t>
            </a:r>
            <a:r>
              <a:rPr dirty="0"/>
              <a:t>a</a:t>
            </a:r>
            <a:r>
              <a:rPr spc="340" dirty="0"/>
              <a:t> </a:t>
            </a:r>
            <a:r>
              <a:rPr dirty="0"/>
              <a:t>decretação</a:t>
            </a:r>
            <a:r>
              <a:rPr spc="340" dirty="0"/>
              <a:t> </a:t>
            </a:r>
            <a:r>
              <a:rPr dirty="0"/>
              <a:t>se</a:t>
            </a:r>
            <a:r>
              <a:rPr spc="340" dirty="0"/>
              <a:t> </a:t>
            </a:r>
            <a:r>
              <a:rPr dirty="0"/>
              <a:t>faz</a:t>
            </a:r>
            <a:r>
              <a:rPr spc="335" dirty="0"/>
              <a:t> </a:t>
            </a:r>
            <a:r>
              <a:rPr dirty="0"/>
              <a:t>possível,</a:t>
            </a:r>
            <a:r>
              <a:rPr spc="340" dirty="0"/>
              <a:t> </a:t>
            </a:r>
            <a:r>
              <a:rPr dirty="0"/>
              <a:t>se</a:t>
            </a:r>
            <a:r>
              <a:rPr spc="335" dirty="0"/>
              <a:t> </a:t>
            </a:r>
            <a:r>
              <a:rPr dirty="0"/>
              <a:t>o</a:t>
            </a:r>
            <a:r>
              <a:rPr spc="340" dirty="0"/>
              <a:t> </a:t>
            </a:r>
            <a:r>
              <a:rPr spc="-10" dirty="0"/>
              <a:t>crime </a:t>
            </a:r>
            <a:r>
              <a:rPr dirty="0"/>
              <a:t>de</a:t>
            </a:r>
            <a:r>
              <a:rPr spc="185" dirty="0"/>
              <a:t>  </a:t>
            </a:r>
            <a:r>
              <a:rPr dirty="0"/>
              <a:t>violência</a:t>
            </a:r>
            <a:r>
              <a:rPr spc="190" dirty="0"/>
              <a:t>  </a:t>
            </a:r>
            <a:r>
              <a:rPr dirty="0"/>
              <a:t>política</a:t>
            </a:r>
            <a:r>
              <a:rPr spc="185" dirty="0"/>
              <a:t>  </a:t>
            </a:r>
            <a:r>
              <a:rPr dirty="0"/>
              <a:t>for</a:t>
            </a:r>
            <a:r>
              <a:rPr spc="190" dirty="0"/>
              <a:t>  </a:t>
            </a:r>
            <a:r>
              <a:rPr dirty="0"/>
              <a:t>praticado</a:t>
            </a:r>
            <a:r>
              <a:rPr spc="190" dirty="0"/>
              <a:t>  </a:t>
            </a:r>
            <a:r>
              <a:rPr dirty="0"/>
              <a:t>contra</a:t>
            </a:r>
            <a:r>
              <a:rPr spc="200" dirty="0"/>
              <a:t>  </a:t>
            </a:r>
            <a:r>
              <a:rPr spc="-10" dirty="0"/>
              <a:t>mulher </a:t>
            </a:r>
            <a:r>
              <a:rPr dirty="0"/>
              <a:t>gestante,</a:t>
            </a:r>
            <a:r>
              <a:rPr spc="245" dirty="0"/>
              <a:t>  </a:t>
            </a:r>
            <a:r>
              <a:rPr dirty="0"/>
              <a:t>maior</a:t>
            </a:r>
            <a:r>
              <a:rPr spc="245" dirty="0"/>
              <a:t>  </a:t>
            </a:r>
            <a:r>
              <a:rPr dirty="0"/>
              <a:t>de</a:t>
            </a:r>
            <a:r>
              <a:rPr spc="250" dirty="0"/>
              <a:t>  </a:t>
            </a:r>
            <a:r>
              <a:rPr dirty="0"/>
              <a:t>sessenta</a:t>
            </a:r>
            <a:r>
              <a:rPr spc="260" dirty="0"/>
              <a:t>  </a:t>
            </a:r>
            <a:r>
              <a:rPr dirty="0"/>
              <a:t>anos</a:t>
            </a:r>
            <a:r>
              <a:rPr spc="250" dirty="0"/>
              <a:t>  </a:t>
            </a:r>
            <a:r>
              <a:rPr dirty="0"/>
              <a:t>ou</a:t>
            </a:r>
            <a:r>
              <a:rPr spc="250" dirty="0"/>
              <a:t>  </a:t>
            </a:r>
            <a:r>
              <a:rPr spc="-10" dirty="0"/>
              <a:t>deficiente, </a:t>
            </a:r>
            <a:r>
              <a:rPr dirty="0"/>
              <a:t>porque</a:t>
            </a:r>
            <a:r>
              <a:rPr spc="95" dirty="0"/>
              <a:t> </a:t>
            </a:r>
            <a:r>
              <a:rPr dirty="0"/>
              <a:t>nessas</a:t>
            </a:r>
            <a:r>
              <a:rPr spc="125" dirty="0"/>
              <a:t> </a:t>
            </a:r>
            <a:r>
              <a:rPr dirty="0"/>
              <a:t>hipóteses</a:t>
            </a:r>
            <a:r>
              <a:rPr spc="95" dirty="0"/>
              <a:t> </a:t>
            </a:r>
            <a:r>
              <a:rPr dirty="0"/>
              <a:t>a</a:t>
            </a:r>
            <a:r>
              <a:rPr spc="105" dirty="0"/>
              <a:t> </a:t>
            </a:r>
            <a:r>
              <a:rPr dirty="0"/>
              <a:t>pena</a:t>
            </a:r>
            <a:r>
              <a:rPr spc="110" dirty="0"/>
              <a:t> </a:t>
            </a:r>
            <a:r>
              <a:rPr dirty="0"/>
              <a:t>base</a:t>
            </a:r>
            <a:r>
              <a:rPr spc="100" dirty="0"/>
              <a:t> </a:t>
            </a:r>
            <a:r>
              <a:rPr dirty="0"/>
              <a:t>é</a:t>
            </a:r>
            <a:r>
              <a:rPr spc="100" dirty="0"/>
              <a:t> </a:t>
            </a:r>
            <a:r>
              <a:rPr dirty="0"/>
              <a:t>acrescida</a:t>
            </a:r>
            <a:r>
              <a:rPr spc="114" dirty="0"/>
              <a:t> </a:t>
            </a:r>
            <a:r>
              <a:rPr spc="-25" dirty="0"/>
              <a:t>em </a:t>
            </a:r>
            <a:r>
              <a:rPr dirty="0"/>
              <a:t>1/3</a:t>
            </a:r>
            <a:r>
              <a:rPr spc="-25" dirty="0"/>
              <a:t> </a:t>
            </a:r>
            <a:r>
              <a:rPr dirty="0"/>
              <a:t>(um</a:t>
            </a:r>
            <a:r>
              <a:rPr spc="-20" dirty="0"/>
              <a:t> </a:t>
            </a:r>
            <a:r>
              <a:rPr spc="-10" dirty="0"/>
              <a:t>terço).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15464"/>
            <a:ext cx="8020050" cy="31407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crime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gênero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não</a:t>
            </a:r>
            <a:r>
              <a:rPr sz="2800" b="1" spc="125" dirty="0">
                <a:latin typeface="Calibri"/>
                <a:cs typeface="Calibri"/>
              </a:rPr>
              <a:t>  </a:t>
            </a:r>
            <a:r>
              <a:rPr sz="2800" b="1" spc="-10" dirty="0">
                <a:latin typeface="Calibri"/>
                <a:cs typeface="Calibri"/>
              </a:rPr>
              <a:t>permite 	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5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celebração</a:t>
            </a:r>
            <a:r>
              <a:rPr sz="2800" b="1" spc="5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5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acordo</a:t>
            </a:r>
            <a:r>
              <a:rPr sz="2800" b="1" spc="5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5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não</a:t>
            </a:r>
            <a:r>
              <a:rPr sz="2800" b="1" spc="5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persecução</a:t>
            </a:r>
            <a:r>
              <a:rPr sz="2800" b="1" spc="5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penal</a:t>
            </a:r>
            <a:r>
              <a:rPr sz="2800" spc="-10" dirty="0">
                <a:latin typeface="Calibri"/>
                <a:cs typeface="Calibri"/>
              </a:rPr>
              <a:t>, 	</a:t>
            </a:r>
            <a:r>
              <a:rPr sz="2800" dirty="0">
                <a:latin typeface="Calibri"/>
                <a:cs typeface="Calibri"/>
              </a:rPr>
              <a:t>diante</a:t>
            </a:r>
            <a:r>
              <a:rPr sz="2800" spc="3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3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vedação</a:t>
            </a:r>
            <a:r>
              <a:rPr sz="2800" spc="3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3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art.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28-</a:t>
            </a:r>
            <a:r>
              <a:rPr sz="2800" dirty="0">
                <a:latin typeface="Calibri"/>
                <a:cs typeface="Calibri"/>
              </a:rPr>
              <a:t>A,§2º,III</a:t>
            </a:r>
            <a:r>
              <a:rPr sz="2800" spc="3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Código</a:t>
            </a:r>
            <a:r>
              <a:rPr sz="2800" spc="3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de 	</a:t>
            </a:r>
            <a:r>
              <a:rPr sz="2800" dirty="0">
                <a:latin typeface="Calibri"/>
                <a:cs typeface="Calibri"/>
              </a:rPr>
              <a:t>Processo</a:t>
            </a:r>
            <a:r>
              <a:rPr sz="2800" spc="6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Penal,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estabelece</a:t>
            </a:r>
            <a:r>
              <a:rPr sz="2800" spc="6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não</a:t>
            </a:r>
            <a:r>
              <a:rPr sz="2800" spc="6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ser</a:t>
            </a:r>
            <a:r>
              <a:rPr sz="2800" spc="6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possível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	</a:t>
            </a:r>
            <a:r>
              <a:rPr sz="2800" dirty="0">
                <a:latin typeface="Calibri"/>
                <a:cs typeface="Calibri"/>
              </a:rPr>
              <a:t>aplicação</a:t>
            </a:r>
            <a:r>
              <a:rPr sz="2800" spc="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dessa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medida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“nos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crimes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praticados</a:t>
            </a:r>
            <a:r>
              <a:rPr sz="2800" spc="6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no 	</a:t>
            </a:r>
            <a:r>
              <a:rPr sz="2800" dirty="0">
                <a:latin typeface="Calibri"/>
                <a:cs typeface="Calibri"/>
              </a:rPr>
              <a:t>âmbito</a:t>
            </a:r>
            <a:r>
              <a:rPr sz="2800" spc="595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2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2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doméstica</a:t>
            </a:r>
            <a:r>
              <a:rPr sz="2800" spc="2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ou</a:t>
            </a:r>
            <a:r>
              <a:rPr sz="2800" spc="2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familiar,</a:t>
            </a:r>
            <a:r>
              <a:rPr sz="2800" spc="280" dirty="0">
                <a:latin typeface="Calibri"/>
                <a:cs typeface="Calibri"/>
              </a:rPr>
              <a:t>  </a:t>
            </a:r>
            <a:r>
              <a:rPr sz="2800" b="1" spc="-25" dirty="0">
                <a:latin typeface="Calibri"/>
                <a:cs typeface="Calibri"/>
              </a:rPr>
              <a:t>ou 	</a:t>
            </a:r>
            <a:r>
              <a:rPr sz="2800" b="1" dirty="0">
                <a:latin typeface="Calibri"/>
                <a:cs typeface="Calibri"/>
              </a:rPr>
              <a:t>praticados</a:t>
            </a:r>
            <a:r>
              <a:rPr sz="2800" b="1" spc="28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contra</a:t>
            </a:r>
            <a:r>
              <a:rPr sz="2800" b="1" spc="29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30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mulher</a:t>
            </a:r>
            <a:r>
              <a:rPr sz="2800" b="1" spc="30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por</a:t>
            </a:r>
            <a:r>
              <a:rPr sz="2800" b="1" spc="2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razões</a:t>
            </a:r>
            <a:r>
              <a:rPr sz="2800" b="1" spc="30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da</a:t>
            </a:r>
            <a:r>
              <a:rPr sz="2800" b="1" spc="28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condição 	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sexo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feminino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favor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seu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agressor”.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15464"/>
            <a:ext cx="8017509" cy="16046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crime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gênero </a:t>
            </a:r>
            <a:r>
              <a:rPr sz="2800" b="1" dirty="0">
                <a:latin typeface="Calibri"/>
                <a:cs typeface="Calibri"/>
              </a:rPr>
              <a:t>não</a:t>
            </a:r>
            <a:r>
              <a:rPr sz="2800" b="1" spc="65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admite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a 	</a:t>
            </a:r>
            <a:r>
              <a:rPr sz="2800" b="1" dirty="0">
                <a:latin typeface="Calibri"/>
                <a:cs typeface="Calibri"/>
              </a:rPr>
              <a:t>transação</a:t>
            </a:r>
            <a:r>
              <a:rPr sz="2800" b="1" spc="6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penal,</a:t>
            </a:r>
            <a:r>
              <a:rPr sz="2800" b="1" spc="6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nos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termos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art.</a:t>
            </a:r>
            <a:r>
              <a:rPr sz="2800" spc="6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76,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Lei</a:t>
            </a:r>
            <a:r>
              <a:rPr sz="2800" spc="6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n. 	</a:t>
            </a:r>
            <a:r>
              <a:rPr sz="2800" dirty="0">
                <a:latin typeface="Calibri"/>
                <a:cs typeface="Calibri"/>
              </a:rPr>
              <a:t>9.099/95,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porque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pena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máxima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superior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(dois) 	anos.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15464"/>
            <a:ext cx="8020684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crime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mulher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admite 	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suspensão</a:t>
            </a:r>
            <a:r>
              <a:rPr sz="2800" b="1" spc="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condicional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do</a:t>
            </a:r>
            <a:r>
              <a:rPr sz="2800" b="1" spc="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processo,</a:t>
            </a:r>
            <a:r>
              <a:rPr sz="2800" b="1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nos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termos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do 	</a:t>
            </a:r>
            <a:r>
              <a:rPr sz="2800" dirty="0">
                <a:latin typeface="Calibri"/>
                <a:cs typeface="Calibri"/>
              </a:rPr>
              <a:t>art.</a:t>
            </a:r>
            <a:r>
              <a:rPr sz="2800" spc="3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89,</a:t>
            </a:r>
            <a:r>
              <a:rPr sz="2800" spc="3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3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Lei</a:t>
            </a:r>
            <a:r>
              <a:rPr sz="2800" spc="3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n.</a:t>
            </a:r>
            <a:r>
              <a:rPr sz="2800" spc="3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9.099/95,</a:t>
            </a:r>
            <a:r>
              <a:rPr sz="2800" spc="3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quando</a:t>
            </a:r>
            <a:r>
              <a:rPr sz="2800" spc="385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estiverem 	</a:t>
            </a:r>
            <a:r>
              <a:rPr sz="2800" dirty="0">
                <a:latin typeface="Calibri"/>
                <a:cs typeface="Calibri"/>
              </a:rPr>
              <a:t>presentes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requisitos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legais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não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houver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causa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de 	</a:t>
            </a:r>
            <a:r>
              <a:rPr sz="2800" spc="-10" dirty="0">
                <a:latin typeface="Calibri"/>
                <a:cs typeface="Calibri"/>
              </a:rPr>
              <a:t>aumento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pena.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15464"/>
            <a:ext cx="8018145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5080" indent="-227329" algn="just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O</a:t>
            </a:r>
            <a:r>
              <a:rPr sz="2800" spc="2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crime</a:t>
            </a:r>
            <a:r>
              <a:rPr sz="2800" spc="2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é</a:t>
            </a:r>
            <a:r>
              <a:rPr sz="2800" spc="2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24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ação</a:t>
            </a:r>
            <a:r>
              <a:rPr sz="2800" b="1" spc="240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pública</a:t>
            </a:r>
            <a:r>
              <a:rPr sz="2800" b="1" spc="245" dirty="0">
                <a:latin typeface="Calibri"/>
                <a:cs typeface="Calibri"/>
              </a:rPr>
              <a:t>  </a:t>
            </a:r>
            <a:r>
              <a:rPr sz="2800" b="1" dirty="0">
                <a:latin typeface="Calibri"/>
                <a:cs typeface="Calibri"/>
              </a:rPr>
              <a:t>incondicionada</a:t>
            </a:r>
            <a:r>
              <a:rPr sz="2800" b="1" spc="2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250" dirty="0">
                <a:latin typeface="Calibri"/>
                <a:cs typeface="Calibri"/>
              </a:rPr>
              <a:t>  </a:t>
            </a:r>
            <a:r>
              <a:rPr sz="2800" spc="-50" dirty="0">
                <a:latin typeface="Calibri"/>
                <a:cs typeface="Calibri"/>
              </a:rPr>
              <a:t>a 	</a:t>
            </a:r>
            <a:r>
              <a:rPr sz="2800" b="1" dirty="0">
                <a:latin typeface="Calibri"/>
                <a:cs typeface="Calibri"/>
              </a:rPr>
              <a:t>competência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seu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processamento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julgamento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é 	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Justiça</a:t>
            </a:r>
            <a:r>
              <a:rPr sz="2800" b="1" spc="-6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Eleitoral.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79549"/>
            <a:ext cx="8018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sentença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penal condenatória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transitada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 </a:t>
            </a:r>
            <a:r>
              <a:rPr sz="2800" spc="-10" dirty="0">
                <a:latin typeface="Calibri"/>
                <a:cs typeface="Calibri"/>
              </a:rPr>
              <a:t>julgado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44517" y="2733548"/>
            <a:ext cx="72072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12645" algn="l"/>
                <a:tab pos="3729354" algn="l"/>
                <a:tab pos="5674360" algn="l"/>
                <a:tab pos="6221730" algn="l"/>
              </a:tabLst>
            </a:pPr>
            <a:r>
              <a:rPr sz="2800" b="1" spc="-10" dirty="0">
                <a:latin typeface="Calibri"/>
                <a:cs typeface="Calibri"/>
              </a:rPr>
              <a:t>sentenciado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enquanto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perdurarem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os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efeitos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4517" y="2306827"/>
            <a:ext cx="77901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1423035" algn="l"/>
                <a:tab pos="1868170" algn="l"/>
                <a:tab pos="3686175" algn="l"/>
                <a:tab pos="4479290" algn="l"/>
                <a:tab pos="5867400" algn="l"/>
                <a:tab pos="7382509" algn="l"/>
              </a:tabLst>
            </a:pPr>
            <a:r>
              <a:rPr sz="2800" spc="-10" dirty="0">
                <a:latin typeface="Calibri"/>
                <a:cs typeface="Calibri"/>
              </a:rPr>
              <a:t>provoca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a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suspenção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dos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direitos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políticos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do</a:t>
            </a:r>
            <a:endParaRPr sz="28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da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5917" y="3031033"/>
            <a:ext cx="8017509" cy="241681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41300" algn="just">
              <a:lnSpc>
                <a:spcPct val="100000"/>
              </a:lnSpc>
              <a:spcBef>
                <a:spcPts val="1110"/>
              </a:spcBef>
            </a:pPr>
            <a:r>
              <a:rPr sz="2800" spc="-10" dirty="0">
                <a:latin typeface="Calibri"/>
                <a:cs typeface="Calibri"/>
              </a:rPr>
              <a:t>condenação</a:t>
            </a:r>
            <a:r>
              <a:rPr sz="2800" spc="-50" dirty="0">
                <a:latin typeface="Calibri"/>
                <a:cs typeface="Calibri"/>
              </a:rPr>
              <a:t> (CF,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art.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15,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III).</a:t>
            </a:r>
            <a:endParaRPr sz="2800">
              <a:latin typeface="Calibri"/>
              <a:cs typeface="Calibri"/>
            </a:endParaRPr>
          </a:p>
          <a:p>
            <a:pPr marL="240029" marR="5080" indent="-227329" algn="just">
              <a:lnSpc>
                <a:spcPct val="10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condenação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pelo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crime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de 	</a:t>
            </a:r>
            <a:r>
              <a:rPr sz="2800" dirty="0">
                <a:latin typeface="Calibri"/>
                <a:cs typeface="Calibri"/>
              </a:rPr>
              <a:t>gênero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gera</a:t>
            </a:r>
            <a:r>
              <a:rPr sz="2800" b="1" spc="1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9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inelegibilidade</a:t>
            </a:r>
            <a:r>
              <a:rPr sz="2800" b="1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pelo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prazo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08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(oito) 	</a:t>
            </a:r>
            <a:r>
              <a:rPr sz="2800" dirty="0">
                <a:latin typeface="Calibri"/>
                <a:cs typeface="Calibri"/>
              </a:rPr>
              <a:t>anos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(art.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1º,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I,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e,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n.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4,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Lei</a:t>
            </a:r>
            <a:r>
              <a:rPr sz="2800" spc="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Complementar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n. 	</a:t>
            </a:r>
            <a:r>
              <a:rPr sz="2800" spc="-10" dirty="0">
                <a:latin typeface="Calibri"/>
                <a:cs typeface="Calibri"/>
              </a:rPr>
              <a:t>64/90).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0" dirty="0"/>
              <a:t> </a:t>
            </a:r>
            <a:r>
              <a:rPr spc="-45" dirty="0"/>
              <a:t>Política</a:t>
            </a:r>
            <a:r>
              <a:rPr spc="-165" dirty="0"/>
              <a:t> </a:t>
            </a:r>
            <a:r>
              <a:rPr dirty="0"/>
              <a:t>de</a:t>
            </a:r>
            <a:r>
              <a:rPr spc="-150" dirty="0"/>
              <a:t> </a:t>
            </a:r>
            <a:r>
              <a:rPr spc="-10" dirty="0"/>
              <a:t>Gênero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915917" y="1815464"/>
            <a:ext cx="8016875" cy="8356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5080" indent="-227329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  <a:tab pos="1772920" algn="l"/>
                <a:tab pos="2068195" algn="l"/>
                <a:tab pos="2204085" algn="l"/>
                <a:tab pos="3796665" algn="l"/>
                <a:tab pos="4139565" algn="l"/>
                <a:tab pos="4385310" algn="l"/>
                <a:tab pos="5567680" algn="l"/>
                <a:tab pos="6137910" algn="l"/>
                <a:tab pos="6210935" algn="l"/>
                <a:tab pos="7646670" algn="l"/>
              </a:tabLst>
            </a:pPr>
            <a:r>
              <a:rPr sz="2800" b="1" spc="-10" dirty="0">
                <a:latin typeface="Calibri"/>
                <a:cs typeface="Calibri"/>
              </a:rPr>
              <a:t>Atenção: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liberdade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expressão,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corolário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da 	</a:t>
            </a:r>
            <a:r>
              <a:rPr sz="2800" spc="-10" dirty="0">
                <a:latin typeface="Calibri"/>
                <a:cs typeface="Calibri"/>
              </a:rPr>
              <a:t>imunidade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parlamentar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prevista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na</a:t>
            </a:r>
            <a:r>
              <a:rPr sz="2800" dirty="0">
                <a:latin typeface="Calibri"/>
                <a:cs typeface="Calibri"/>
              </a:rPr>
              <a:t>		</a:t>
            </a:r>
            <a:r>
              <a:rPr sz="2800" spc="-10" dirty="0">
                <a:latin typeface="Calibri"/>
                <a:cs typeface="Calibri"/>
              </a:rPr>
              <a:t>Constituição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44517" y="2583256"/>
            <a:ext cx="64528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73835" algn="l"/>
                <a:tab pos="2324735" algn="l"/>
                <a:tab pos="3369945" algn="l"/>
                <a:tab pos="4116704" algn="l"/>
                <a:tab pos="5633085" algn="l"/>
              </a:tabLst>
            </a:pPr>
            <a:r>
              <a:rPr sz="2800" spc="-10" dirty="0">
                <a:latin typeface="Calibri"/>
                <a:cs typeface="Calibri"/>
              </a:rPr>
              <a:t>Federal,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não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pode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ser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utilizada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como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4517" y="2583256"/>
            <a:ext cx="7788275" cy="83629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indent="6733540">
              <a:lnSpc>
                <a:spcPts val="3030"/>
              </a:lnSpc>
              <a:spcBef>
                <a:spcPts val="475"/>
              </a:spcBef>
              <a:tabLst>
                <a:tab pos="1594485" algn="l"/>
                <a:tab pos="2492375" algn="l"/>
                <a:tab pos="2915920" algn="l"/>
                <a:tab pos="4157979" algn="l"/>
                <a:tab pos="4775200" algn="l"/>
                <a:tab pos="6075680" algn="l"/>
                <a:tab pos="6676390" algn="l"/>
              </a:tabLst>
            </a:pPr>
            <a:r>
              <a:rPr sz="2800" spc="-10" dirty="0">
                <a:latin typeface="Calibri"/>
                <a:cs typeface="Calibri"/>
              </a:rPr>
              <a:t>escudo protetivo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0" dirty="0">
                <a:latin typeface="Calibri"/>
                <a:cs typeface="Calibri"/>
              </a:rPr>
              <a:t>para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50" dirty="0">
                <a:latin typeface="Calibri"/>
                <a:cs typeface="Calibri"/>
              </a:rPr>
              <a:t>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prática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de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10" dirty="0">
                <a:latin typeface="Calibri"/>
                <a:cs typeface="Calibri"/>
              </a:rPr>
              <a:t>crimes.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As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ofensas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4517" y="3352038"/>
            <a:ext cx="7789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proferidas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quando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não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guardarem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pertinência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o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125467" y="3837330"/>
          <a:ext cx="7905750" cy="1506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1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570">
                <a:tc>
                  <a:txBody>
                    <a:bodyPr/>
                    <a:lstStyle/>
                    <a:p>
                      <a:pPr marL="31750">
                        <a:lnSpc>
                          <a:spcPts val="2660"/>
                        </a:lnSpc>
                        <a:tabLst>
                          <a:tab pos="1633220" algn="l"/>
                          <a:tab pos="2349500" algn="l"/>
                          <a:tab pos="3990975" algn="l"/>
                          <a:tab pos="5312410" algn="l"/>
                          <a:tab pos="6094730" algn="l"/>
                        </a:tabLst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exercício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mandato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devem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ser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coibidas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660"/>
                        </a:lnSpc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31750">
                        <a:lnSpc>
                          <a:spcPts val="2770"/>
                        </a:lnSpc>
                        <a:tabLst>
                          <a:tab pos="1873885" algn="l"/>
                          <a:tab pos="2593340" algn="l"/>
                          <a:tab pos="3517265" algn="l"/>
                          <a:tab pos="4084320" algn="l"/>
                          <a:tab pos="4605655" algn="l"/>
                          <a:tab pos="5958840" algn="l"/>
                          <a:tab pos="6334125" algn="l"/>
                        </a:tabLst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reprimidas,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sob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pena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esvaziar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5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eficácia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2770"/>
                        </a:lnSpc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marL="31750">
                        <a:lnSpc>
                          <a:spcPts val="2770"/>
                        </a:lnSpc>
                        <a:tabLst>
                          <a:tab pos="1972945" algn="l"/>
                          <a:tab pos="2661920" algn="l"/>
                          <a:tab pos="3947160" algn="l"/>
                          <a:tab pos="5080635" algn="l"/>
                        </a:tabLst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efetividade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norma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penal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incriminadora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2770"/>
                        </a:lnSpc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no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31750">
                        <a:lnSpc>
                          <a:spcPts val="2770"/>
                        </a:lnSpc>
                        <a:tabLst>
                          <a:tab pos="1624330" algn="l"/>
                          <a:tab pos="2392045" algn="l"/>
                          <a:tab pos="3186430" algn="l"/>
                          <a:tab pos="3721100" algn="l"/>
                          <a:tab pos="5327650" algn="l"/>
                          <a:tab pos="6221095" algn="l"/>
                        </a:tabLst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ambiente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tem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mostrado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0" dirty="0">
                          <a:latin typeface="Calibri"/>
                          <a:cs typeface="Calibri"/>
                        </a:rPr>
                        <a:t>mais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propício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770"/>
                        </a:lnSpc>
                      </a:pPr>
                      <a:r>
                        <a:rPr sz="2800" spc="-50" dirty="0">
                          <a:latin typeface="Calibri"/>
                          <a:cs typeface="Calibri"/>
                        </a:rPr>
                        <a:t>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4144517" y="5272836"/>
            <a:ext cx="69907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comum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à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pratica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gênero.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b="1" spc="-10" dirty="0">
                <a:latin typeface="Calibri"/>
                <a:cs typeface="Calibri"/>
              </a:rPr>
              <a:t>Parlamentares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que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sofreram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de </a:t>
            </a:r>
            <a:r>
              <a:rPr sz="3200" b="1" spc="-10" dirty="0">
                <a:latin typeface="Calibri"/>
                <a:cs typeface="Calibri"/>
              </a:rPr>
              <a:t>Gênero: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68221"/>
            <a:ext cx="8304530" cy="4351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Deputadas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Federais: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20" dirty="0">
                <a:latin typeface="Calibri"/>
                <a:cs typeface="Calibri"/>
              </a:rPr>
              <a:t>-Talíria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Petrone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(PSOL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–RJ);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400" spc="-20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Juliana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Cardoso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(PT-SP);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70000"/>
              </a:lnSpc>
              <a:spcBef>
                <a:spcPts val="1000"/>
              </a:spcBef>
              <a:tabLst>
                <a:tab pos="841375" algn="l"/>
                <a:tab pos="1720850" algn="l"/>
                <a:tab pos="3053080" algn="l"/>
                <a:tab pos="3336290" algn="l"/>
                <a:tab pos="3742054" algn="l"/>
                <a:tab pos="4765040" algn="l"/>
                <a:tab pos="5521960" algn="l"/>
                <a:tab pos="6341110" algn="l"/>
                <a:tab pos="6776720" algn="l"/>
                <a:tab pos="7851140" algn="l"/>
              </a:tabLst>
            </a:pPr>
            <a:r>
              <a:rPr sz="2400" spc="-20" dirty="0">
                <a:latin typeface="Calibri"/>
                <a:cs typeface="Calibri"/>
              </a:rPr>
              <a:t>-</a:t>
            </a:r>
            <a:r>
              <a:rPr sz="2400" spc="-10" dirty="0">
                <a:latin typeface="Calibri"/>
                <a:cs typeface="Calibri"/>
              </a:rPr>
              <a:t>Erika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Hilton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(PSOL-</a:t>
            </a:r>
            <a:r>
              <a:rPr sz="2400" spc="-25" dirty="0">
                <a:latin typeface="Calibri"/>
                <a:cs typeface="Calibri"/>
              </a:rPr>
              <a:t>SP)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–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35" dirty="0">
                <a:latin typeface="Calibri"/>
                <a:cs typeface="Calibri"/>
              </a:rPr>
              <a:t>1ª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mulher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trans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eleita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na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Câmara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dos </a:t>
            </a:r>
            <a:r>
              <a:rPr sz="2400" dirty="0">
                <a:latin typeface="Calibri"/>
                <a:cs typeface="Calibri"/>
              </a:rPr>
              <a:t>Deputados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Federais;</a:t>
            </a:r>
            <a:endParaRPr sz="2400">
              <a:latin typeface="Calibri"/>
              <a:cs typeface="Calibri"/>
            </a:endParaRPr>
          </a:p>
          <a:p>
            <a:pPr marL="12700" marR="5133975">
              <a:lnSpc>
                <a:spcPts val="3020"/>
              </a:lnSpc>
              <a:spcBef>
                <a:spcPts val="114"/>
              </a:spcBef>
            </a:pPr>
            <a:r>
              <a:rPr sz="2400" spc="-20" dirty="0">
                <a:latin typeface="Calibri"/>
                <a:cs typeface="Calibri"/>
              </a:rPr>
              <a:t>-</a:t>
            </a:r>
            <a:r>
              <a:rPr sz="2400" dirty="0">
                <a:latin typeface="Calibri"/>
                <a:cs typeface="Calibri"/>
              </a:rPr>
              <a:t>Sâmia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Bonfim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(PSOL-</a:t>
            </a:r>
            <a:r>
              <a:rPr sz="2400" spc="-20" dirty="0">
                <a:latin typeface="Calibri"/>
                <a:cs typeface="Calibri"/>
              </a:rPr>
              <a:t>SP); </a:t>
            </a:r>
            <a:r>
              <a:rPr sz="2400" dirty="0">
                <a:latin typeface="Calibri"/>
                <a:cs typeface="Calibri"/>
              </a:rPr>
              <a:t>Deputadas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Estaduais:</a:t>
            </a:r>
            <a:endParaRPr sz="2400">
              <a:latin typeface="Calibri"/>
              <a:cs typeface="Calibri"/>
            </a:endParaRPr>
          </a:p>
          <a:p>
            <a:pPr marL="12700" marR="5267960">
              <a:lnSpc>
                <a:spcPts val="301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Mônica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Seixas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(PSOL-</a:t>
            </a:r>
            <a:r>
              <a:rPr sz="2400" spc="-25" dirty="0">
                <a:latin typeface="Calibri"/>
                <a:cs typeface="Calibri"/>
              </a:rPr>
              <a:t>SP) </a:t>
            </a:r>
            <a:r>
              <a:rPr sz="2400" spc="-10" dirty="0">
                <a:latin typeface="Calibri"/>
                <a:cs typeface="Calibri"/>
              </a:rPr>
              <a:t>Vereadoras: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  <a:spcBef>
                <a:spcPts val="25"/>
              </a:spcBef>
            </a:pPr>
            <a:r>
              <a:rPr sz="2400" dirty="0">
                <a:latin typeface="Calibri"/>
                <a:cs typeface="Calibri"/>
              </a:rPr>
              <a:t>Benny</a:t>
            </a:r>
            <a:r>
              <a:rPr sz="2400" spc="3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Briolly</a:t>
            </a:r>
            <a:r>
              <a:rPr sz="2400" spc="30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(PSOL-</a:t>
            </a:r>
            <a:r>
              <a:rPr sz="2400" dirty="0">
                <a:latin typeface="Calibri"/>
                <a:cs typeface="Calibri"/>
              </a:rPr>
              <a:t>RJ)</a:t>
            </a:r>
            <a:r>
              <a:rPr sz="2400" spc="3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1ª</a:t>
            </a:r>
            <a:r>
              <a:rPr sz="2400" spc="3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vereadora</a:t>
            </a:r>
            <a:r>
              <a:rPr sz="2400" spc="3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trans</a:t>
            </a:r>
            <a:r>
              <a:rPr sz="2400" spc="3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</a:t>
            </a:r>
            <a:r>
              <a:rPr sz="2400" spc="3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Câmara</a:t>
            </a:r>
            <a:r>
              <a:rPr sz="2400" spc="3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Municipal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</a:pPr>
            <a:r>
              <a:rPr sz="2400" dirty="0">
                <a:latin typeface="Calibri"/>
                <a:cs typeface="Calibri"/>
              </a:rPr>
              <a:t>de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Niterói;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Calibri"/>
                <a:cs typeface="Calibri"/>
              </a:rPr>
              <a:t>Camila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Rosa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(PSD)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Aparecida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Goiânia.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0196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latin typeface="Calibri"/>
                <a:cs typeface="Calibri"/>
              </a:rPr>
              <a:t>Exemplos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mais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comuns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de </a:t>
            </a:r>
            <a:r>
              <a:rPr sz="3200" b="1" dirty="0">
                <a:latin typeface="Calibri"/>
                <a:cs typeface="Calibri"/>
              </a:rPr>
              <a:t>Gênero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que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antecedem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as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eleições: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32279"/>
            <a:ext cx="7285990" cy="420878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40029" marR="1203325" indent="-227329">
              <a:lnSpc>
                <a:spcPts val="23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Lançamento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candidaturas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femininas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fictícias 	(candidaturas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laranjas);</a:t>
            </a:r>
            <a:endParaRPr sz="2400">
              <a:latin typeface="Calibri"/>
              <a:cs typeface="Calibri"/>
            </a:endParaRPr>
          </a:p>
          <a:p>
            <a:pPr marL="240029" marR="285115" indent="-227329">
              <a:lnSpc>
                <a:spcPts val="230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Descumprimento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promessa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estrutura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apoio 	financeiro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realização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campanha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eleitoral;</a:t>
            </a:r>
            <a:endParaRPr sz="2400">
              <a:latin typeface="Calibri"/>
              <a:cs typeface="Calibri"/>
            </a:endParaRPr>
          </a:p>
          <a:p>
            <a:pPr marL="240029" marR="5080" indent="-227329">
              <a:lnSpc>
                <a:spcPts val="23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Desproporcionalidade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desvio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repasse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fundos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de 	</a:t>
            </a:r>
            <a:r>
              <a:rPr sz="2400" dirty="0">
                <a:latin typeface="Calibri"/>
                <a:cs typeface="Calibri"/>
              </a:rPr>
              <a:t>financiamentos</a:t>
            </a:r>
            <a:r>
              <a:rPr sz="2400" spc="-10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públicos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eleitorais;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45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Ameaças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retaliações;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43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Discriminação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Humilhação;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42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Racismo;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42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Homofobia;</a:t>
            </a:r>
            <a:endParaRPr sz="2400">
              <a:latin typeface="Calibri"/>
              <a:cs typeface="Calibri"/>
            </a:endParaRPr>
          </a:p>
          <a:p>
            <a:pPr marL="309245" indent="-296545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09245" algn="l"/>
              </a:tabLst>
            </a:pPr>
            <a:r>
              <a:rPr sz="2400" dirty="0">
                <a:latin typeface="Calibri"/>
                <a:cs typeface="Calibri"/>
              </a:rPr>
              <a:t>Assédio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Sexual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moral,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9437" rIns="0" bIns="0" rtlCol="0">
            <a:spAutoFit/>
          </a:bodyPr>
          <a:lstStyle/>
          <a:p>
            <a:pPr marL="108585" marR="5080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latin typeface="Calibri"/>
                <a:cs typeface="Calibri"/>
              </a:rPr>
              <a:t>Exemplos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recorrentes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de </a:t>
            </a:r>
            <a:r>
              <a:rPr sz="3200" b="1" dirty="0">
                <a:latin typeface="Calibri"/>
                <a:cs typeface="Calibri"/>
              </a:rPr>
              <a:t>Gênero</a:t>
            </a:r>
            <a:r>
              <a:rPr sz="3200" b="1" spc="-6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no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exercício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do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mandato</a:t>
            </a:r>
            <a:r>
              <a:rPr sz="3200" spc="-10" dirty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52371"/>
            <a:ext cx="8305800" cy="433768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29235" indent="-220345" algn="just">
              <a:lnSpc>
                <a:spcPct val="100000"/>
              </a:lnSpc>
              <a:spcBef>
                <a:spcPts val="305"/>
              </a:spcBef>
              <a:buSzPct val="95454"/>
              <a:buAutoNum type="alphaLcParenR"/>
              <a:tabLst>
                <a:tab pos="229235" algn="l"/>
              </a:tabLst>
            </a:pPr>
            <a:r>
              <a:rPr sz="2200" dirty="0">
                <a:latin typeface="Calibri"/>
                <a:cs typeface="Calibri"/>
              </a:rPr>
              <a:t>Interrupções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frequentes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durante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às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explanações;</a:t>
            </a:r>
            <a:endParaRPr sz="2200">
              <a:latin typeface="Calibri"/>
              <a:cs typeface="Calibri"/>
            </a:endParaRPr>
          </a:p>
          <a:p>
            <a:pPr marL="12700" marR="5080" indent="-3810" algn="just">
              <a:lnSpc>
                <a:spcPct val="70000"/>
              </a:lnSpc>
              <a:spcBef>
                <a:spcPts val="994"/>
              </a:spcBef>
              <a:buSzPct val="95454"/>
              <a:buAutoNum type="alphaLcParenR"/>
              <a:tabLst>
                <a:tab pos="241935" algn="l"/>
              </a:tabLst>
            </a:pPr>
            <a:r>
              <a:rPr sz="2200" dirty="0">
                <a:latin typeface="Calibri"/>
                <a:cs typeface="Calibri"/>
              </a:rPr>
              <a:t>	Desqualificação,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Discriminação,</a:t>
            </a:r>
            <a:r>
              <a:rPr sz="2200" spc="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Xingamentos</a:t>
            </a:r>
            <a:r>
              <a:rPr sz="2200" spc="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ofensas,</a:t>
            </a:r>
            <a:r>
              <a:rPr sz="2200" spc="1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somente</a:t>
            </a:r>
            <a:r>
              <a:rPr sz="2200" spc="9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pela </a:t>
            </a:r>
            <a:r>
              <a:rPr sz="2200" dirty="0">
                <a:latin typeface="Calibri"/>
                <a:cs typeface="Calibri"/>
              </a:rPr>
              <a:t>circunstância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parlamentar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ser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mulher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ou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possuir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determinada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raça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ou </a:t>
            </a:r>
            <a:r>
              <a:rPr sz="2200" spc="-10" dirty="0">
                <a:latin typeface="Calibri"/>
                <a:cs typeface="Calibri"/>
              </a:rPr>
              <a:t>orientação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sexual;</a:t>
            </a:r>
            <a:endParaRPr sz="2200">
              <a:latin typeface="Calibri"/>
              <a:cs typeface="Calibri"/>
            </a:endParaRPr>
          </a:p>
          <a:p>
            <a:pPr marL="212090" indent="-206375" algn="just">
              <a:lnSpc>
                <a:spcPct val="100000"/>
              </a:lnSpc>
              <a:spcBef>
                <a:spcPts val="204"/>
              </a:spcBef>
              <a:buSzPct val="95454"/>
              <a:buAutoNum type="alphaLcParenR"/>
              <a:tabLst>
                <a:tab pos="212090" algn="l"/>
              </a:tabLst>
            </a:pPr>
            <a:r>
              <a:rPr sz="2200" dirty="0">
                <a:latin typeface="Calibri"/>
                <a:cs typeface="Calibri"/>
              </a:rPr>
              <a:t>Ameaças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em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razão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opção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sexual;</a:t>
            </a:r>
            <a:endParaRPr sz="2200">
              <a:latin typeface="Calibri"/>
              <a:cs typeface="Calibri"/>
            </a:endParaRPr>
          </a:p>
          <a:p>
            <a:pPr marL="306070" indent="-293370" algn="just">
              <a:lnSpc>
                <a:spcPct val="100000"/>
              </a:lnSpc>
              <a:spcBef>
                <a:spcPts val="215"/>
              </a:spcBef>
              <a:buSzPct val="95454"/>
              <a:buAutoNum type="alphaLcParenR"/>
              <a:tabLst>
                <a:tab pos="306070" algn="l"/>
              </a:tabLst>
            </a:pPr>
            <a:r>
              <a:rPr sz="2200" dirty="0">
                <a:latin typeface="Calibri"/>
                <a:cs typeface="Calibri"/>
              </a:rPr>
              <a:t>Racismo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Homofobia;</a:t>
            </a:r>
            <a:endParaRPr sz="2200">
              <a:latin typeface="Calibri"/>
              <a:cs typeface="Calibri"/>
            </a:endParaRPr>
          </a:p>
          <a:p>
            <a:pPr marL="233679" indent="-226695">
              <a:lnSpc>
                <a:spcPts val="2245"/>
              </a:lnSpc>
              <a:spcBef>
                <a:spcPts val="204"/>
              </a:spcBef>
              <a:buSzPct val="95454"/>
              <a:buAutoNum type="alphaLcParenR"/>
              <a:tabLst>
                <a:tab pos="233679" algn="l"/>
              </a:tabLst>
            </a:pPr>
            <a:r>
              <a:rPr sz="2200" dirty="0">
                <a:latin typeface="Calibri"/>
                <a:cs typeface="Calibri"/>
              </a:rPr>
              <a:t>Assédios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morais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sexuais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dentro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da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Assembleia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Legislativa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SP-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(Ex-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245"/>
              </a:lnSpc>
            </a:pPr>
            <a:r>
              <a:rPr sz="2200" dirty="0">
                <a:latin typeface="Calibri"/>
                <a:cs typeface="Calibri"/>
              </a:rPr>
              <a:t>Deputada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Estadual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Isa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Penna);</a:t>
            </a:r>
            <a:endParaRPr sz="2200">
              <a:latin typeface="Calibri"/>
              <a:cs typeface="Calibri"/>
            </a:endParaRPr>
          </a:p>
          <a:p>
            <a:pPr marL="12700" marR="5080" indent="-1270">
              <a:lnSpc>
                <a:spcPct val="70000"/>
              </a:lnSpc>
              <a:spcBef>
                <a:spcPts val="1000"/>
              </a:spcBef>
              <a:buSzPct val="95454"/>
              <a:buAutoNum type="alphaLcParenR" startAt="6"/>
              <a:tabLst>
                <a:tab pos="186055" algn="l"/>
              </a:tabLst>
            </a:pPr>
            <a:r>
              <a:rPr sz="2200" dirty="0">
                <a:latin typeface="Calibri"/>
                <a:cs typeface="Calibri"/>
              </a:rPr>
              <a:t>	Violência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física</a:t>
            </a:r>
            <a:r>
              <a:rPr sz="2200" spc="1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1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Homicídio</a:t>
            </a:r>
            <a:r>
              <a:rPr sz="2200" spc="1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da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vereadora</a:t>
            </a:r>
            <a:r>
              <a:rPr sz="2200" spc="1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do</a:t>
            </a:r>
            <a:r>
              <a:rPr sz="2200" spc="1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Rio</a:t>
            </a:r>
            <a:r>
              <a:rPr sz="2200" spc="1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</a:t>
            </a:r>
            <a:r>
              <a:rPr sz="2200" spc="1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Janeiro</a:t>
            </a:r>
            <a:r>
              <a:rPr sz="2200" spc="1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–</a:t>
            </a:r>
            <a:r>
              <a:rPr sz="2200" spc="1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Marielle Franco;</a:t>
            </a:r>
            <a:endParaRPr sz="2200">
              <a:latin typeface="Calibri"/>
              <a:cs typeface="Calibri"/>
            </a:endParaRPr>
          </a:p>
          <a:p>
            <a:pPr marL="290830" indent="-278130">
              <a:lnSpc>
                <a:spcPct val="100000"/>
              </a:lnSpc>
              <a:spcBef>
                <a:spcPts val="215"/>
              </a:spcBef>
              <a:buSzPct val="95454"/>
              <a:buAutoNum type="alphaLcParenR" startAt="6"/>
              <a:tabLst>
                <a:tab pos="290830" algn="l"/>
              </a:tabLst>
            </a:pPr>
            <a:r>
              <a:rPr sz="2200" spc="-10" dirty="0">
                <a:latin typeface="Calibri"/>
                <a:cs typeface="Calibri"/>
              </a:rPr>
              <a:t>Ataques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através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das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redes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sociais;</a:t>
            </a:r>
            <a:endParaRPr sz="2200">
              <a:latin typeface="Calibri"/>
              <a:cs typeface="Calibri"/>
            </a:endParaRPr>
          </a:p>
          <a:p>
            <a:pPr marL="12700" marR="5080" indent="-2540" algn="just">
              <a:lnSpc>
                <a:spcPct val="69800"/>
              </a:lnSpc>
              <a:spcBef>
                <a:spcPts val="1005"/>
              </a:spcBef>
              <a:buSzPct val="95454"/>
              <a:buAutoNum type="alphaLcParenR" startAt="6"/>
              <a:tabLst>
                <a:tab pos="243204" algn="l"/>
              </a:tabLst>
            </a:pPr>
            <a:r>
              <a:rPr sz="2200" dirty="0">
                <a:latin typeface="Calibri"/>
                <a:cs typeface="Calibri"/>
              </a:rPr>
              <a:t>	Não</a:t>
            </a:r>
            <a:r>
              <a:rPr sz="2200" spc="2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indicação</a:t>
            </a:r>
            <a:r>
              <a:rPr sz="2200" spc="2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das</a:t>
            </a:r>
            <a:r>
              <a:rPr sz="2200" spc="2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parlamentares</a:t>
            </a:r>
            <a:r>
              <a:rPr sz="2200" spc="2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como</a:t>
            </a:r>
            <a:r>
              <a:rPr sz="2200" spc="2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titulares</a:t>
            </a:r>
            <a:r>
              <a:rPr sz="2200" spc="2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</a:t>
            </a:r>
            <a:r>
              <a:rPr sz="2200" spc="2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Comissões,</a:t>
            </a:r>
            <a:r>
              <a:rPr sz="2200" spc="27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nem </a:t>
            </a:r>
            <a:r>
              <a:rPr sz="2200" dirty="0">
                <a:latin typeface="Calibri"/>
                <a:cs typeface="Calibri"/>
              </a:rPr>
              <a:t>líderes</a:t>
            </a:r>
            <a:r>
              <a:rPr sz="2200" spc="375" dirty="0">
                <a:latin typeface="Calibri"/>
                <a:cs typeface="Calibri"/>
              </a:rPr>
              <a:t>  </a:t>
            </a:r>
            <a:r>
              <a:rPr sz="2200" dirty="0">
                <a:latin typeface="Calibri"/>
                <a:cs typeface="Calibri"/>
              </a:rPr>
              <a:t>dos</a:t>
            </a:r>
            <a:r>
              <a:rPr sz="2200" spc="3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seus</a:t>
            </a:r>
            <a:r>
              <a:rPr sz="2200" spc="3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Partidos,</a:t>
            </a:r>
            <a:r>
              <a:rPr sz="2200" spc="3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ou</a:t>
            </a:r>
            <a:r>
              <a:rPr sz="2200" spc="3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relatoras</a:t>
            </a:r>
            <a:r>
              <a:rPr sz="2200" spc="3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</a:t>
            </a:r>
            <a:r>
              <a:rPr sz="2200" spc="3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projetos</a:t>
            </a:r>
            <a:r>
              <a:rPr sz="2200" spc="3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importantes,</a:t>
            </a:r>
            <a:r>
              <a:rPr sz="2200" spc="3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que </a:t>
            </a:r>
            <a:r>
              <a:rPr sz="2300" dirty="0">
                <a:latin typeface="Calibri"/>
                <a:cs typeface="Calibri"/>
              </a:rPr>
              <a:t>propiciarão</a:t>
            </a:r>
            <a:r>
              <a:rPr sz="2300" spc="-12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notoriedade,</a:t>
            </a:r>
            <a:r>
              <a:rPr sz="2300" spc="-100" dirty="0">
                <a:latin typeface="Calibri"/>
                <a:cs typeface="Calibri"/>
              </a:rPr>
              <a:t> </a:t>
            </a:r>
            <a:r>
              <a:rPr sz="2300" spc="-20" dirty="0">
                <a:latin typeface="Calibri"/>
                <a:cs typeface="Calibri"/>
              </a:rPr>
              <a:t>etc.</a:t>
            </a:r>
            <a:endParaRPr sz="23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4737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25901"/>
            <a:ext cx="3415665" cy="37490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44805" indent="-332105">
              <a:lnSpc>
                <a:spcPct val="100000"/>
              </a:lnSpc>
              <a:spcBef>
                <a:spcPts val="660"/>
              </a:spcBef>
              <a:buChar char="-"/>
              <a:tabLst>
                <a:tab pos="344805" algn="l"/>
              </a:tabLst>
            </a:pPr>
            <a:r>
              <a:rPr sz="3600" dirty="0">
                <a:latin typeface="Calibri"/>
                <a:cs typeface="Calibri"/>
              </a:rPr>
              <a:t>Física</a:t>
            </a:r>
            <a:r>
              <a:rPr sz="3600" spc="-1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(corporal);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65"/>
              </a:spcBef>
              <a:buChar char="-"/>
              <a:tabLst>
                <a:tab pos="240665" algn="l"/>
              </a:tabLst>
            </a:pPr>
            <a:r>
              <a:rPr sz="3600" spc="-10" dirty="0">
                <a:latin typeface="Calibri"/>
                <a:cs typeface="Calibri"/>
              </a:rPr>
              <a:t>Sexual;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65"/>
              </a:spcBef>
              <a:buChar char="-"/>
              <a:tabLst>
                <a:tab pos="240029" algn="l"/>
              </a:tabLst>
            </a:pPr>
            <a:r>
              <a:rPr sz="3600" spc="-10" dirty="0">
                <a:latin typeface="Calibri"/>
                <a:cs typeface="Calibri"/>
              </a:rPr>
              <a:t>Simbólica;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har char="-"/>
              <a:tabLst>
                <a:tab pos="240665" algn="l"/>
              </a:tabLst>
            </a:pPr>
            <a:r>
              <a:rPr sz="3600" spc="-10" dirty="0">
                <a:latin typeface="Calibri"/>
                <a:cs typeface="Calibri"/>
              </a:rPr>
              <a:t>Moral;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70"/>
              </a:spcBef>
              <a:buChar char="-"/>
              <a:tabLst>
                <a:tab pos="240029" algn="l"/>
              </a:tabLst>
            </a:pPr>
            <a:r>
              <a:rPr sz="3600" spc="-10" dirty="0">
                <a:latin typeface="Calibri"/>
                <a:cs typeface="Calibri"/>
              </a:rPr>
              <a:t>Psicológica;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60"/>
              </a:spcBef>
              <a:buChar char="-"/>
              <a:tabLst>
                <a:tab pos="240665" algn="l"/>
              </a:tabLst>
            </a:pPr>
            <a:r>
              <a:rPr sz="3600" spc="-10" dirty="0">
                <a:latin typeface="Calibri"/>
                <a:cs typeface="Calibri"/>
              </a:rPr>
              <a:t>Econômica;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86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Violência</a:t>
            </a:r>
            <a:r>
              <a:rPr spc="-175" dirty="0"/>
              <a:t> </a:t>
            </a:r>
            <a:r>
              <a:rPr spc="-45" dirty="0"/>
              <a:t>Política</a:t>
            </a:r>
            <a:r>
              <a:rPr spc="-175" dirty="0"/>
              <a:t> </a:t>
            </a:r>
            <a:r>
              <a:rPr spc="-40" dirty="0"/>
              <a:t>Contra</a:t>
            </a:r>
            <a:r>
              <a:rPr spc="-175" dirty="0"/>
              <a:t> </a:t>
            </a:r>
            <a:r>
              <a:rPr dirty="0"/>
              <a:t>a</a:t>
            </a:r>
            <a:r>
              <a:rPr spc="-135" dirty="0"/>
              <a:t> </a:t>
            </a:r>
            <a:r>
              <a:rPr spc="-10" dirty="0"/>
              <a:t>Mulher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815464"/>
            <a:ext cx="7416165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0029" marR="5080" indent="-227329" algn="just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De</a:t>
            </a:r>
            <a:r>
              <a:rPr sz="2800" spc="6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acordo</a:t>
            </a:r>
            <a:r>
              <a:rPr sz="2800" spc="6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</a:t>
            </a:r>
            <a:r>
              <a:rPr sz="2800" spc="6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levantamento</a:t>
            </a:r>
            <a:r>
              <a:rPr sz="2800" spc="6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realizado</a:t>
            </a:r>
            <a:r>
              <a:rPr sz="2800" spc="62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pela 	</a:t>
            </a:r>
            <a:r>
              <a:rPr sz="2800" dirty="0">
                <a:latin typeface="Calibri"/>
                <a:cs typeface="Calibri"/>
              </a:rPr>
              <a:t>Terra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Direitos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Justiça</a:t>
            </a:r>
            <a:r>
              <a:rPr sz="2800" spc="8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Global,</a:t>
            </a:r>
            <a:r>
              <a:rPr sz="2800" spc="7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8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violência 	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4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gênero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contra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44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parlamentares 	</a:t>
            </a:r>
            <a:r>
              <a:rPr sz="2800" dirty="0">
                <a:latin typeface="Calibri"/>
                <a:cs typeface="Calibri"/>
              </a:rPr>
              <a:t>acontece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</a:t>
            </a:r>
            <a:r>
              <a:rPr sz="2800" spc="3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maioria</a:t>
            </a:r>
            <a:r>
              <a:rPr sz="2800" spc="3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dos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casos</a:t>
            </a:r>
            <a:r>
              <a:rPr sz="2800" spc="3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pelos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oponentes 	</a:t>
            </a:r>
            <a:r>
              <a:rPr sz="2800" dirty="0">
                <a:latin typeface="Calibri"/>
                <a:cs typeface="Calibri"/>
              </a:rPr>
              <a:t>ou</a:t>
            </a:r>
            <a:r>
              <a:rPr sz="2800" spc="11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companheiros</a:t>
            </a:r>
            <a:r>
              <a:rPr sz="2800" spc="1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11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próprio</a:t>
            </a:r>
            <a:r>
              <a:rPr sz="2800" spc="1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parlamento,</a:t>
            </a:r>
            <a:r>
              <a:rPr sz="2800" spc="114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por 	</a:t>
            </a:r>
            <a:r>
              <a:rPr sz="2800" dirty="0">
                <a:latin typeface="Calibri"/>
                <a:cs typeface="Calibri"/>
              </a:rPr>
              <a:t>meio</a:t>
            </a:r>
            <a:r>
              <a:rPr sz="2800" spc="4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ameaças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</a:t>
            </a:r>
            <a:r>
              <a:rPr sz="2800" spc="4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ofensas</a:t>
            </a:r>
            <a:r>
              <a:rPr sz="2800" spc="4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através</a:t>
            </a:r>
            <a:r>
              <a:rPr sz="2800" spc="4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das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redes 	</a:t>
            </a:r>
            <a:r>
              <a:rPr sz="2800" dirty="0">
                <a:latin typeface="Calibri"/>
                <a:cs typeface="Calibri"/>
              </a:rPr>
              <a:t>sociais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ambientes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virtuais.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955292"/>
            <a:ext cx="3502152" cy="232562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739" y="749046"/>
            <a:ext cx="11505565" cy="3054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71600">
              <a:lnSpc>
                <a:spcPct val="100000"/>
              </a:lnSpc>
              <a:spcBef>
                <a:spcPts val="95"/>
              </a:spcBef>
              <a:tabLst>
                <a:tab pos="1670685" algn="l"/>
                <a:tab pos="2228215" algn="l"/>
                <a:tab pos="4020820" algn="l"/>
                <a:tab pos="4869815" algn="l"/>
                <a:tab pos="6600190" algn="l"/>
                <a:tab pos="6965950" algn="l"/>
                <a:tab pos="8446135" algn="l"/>
                <a:tab pos="8809990" algn="l"/>
              </a:tabLst>
            </a:pPr>
            <a:r>
              <a:rPr sz="2800" b="1" spc="-10" dirty="0">
                <a:latin typeface="Calibri"/>
                <a:cs typeface="Calibri"/>
              </a:rPr>
              <a:t>Sugestões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estratégias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0" dirty="0">
                <a:latin typeface="Calibri"/>
                <a:cs typeface="Calibri"/>
              </a:rPr>
              <a:t>para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prevenção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combate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à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violência </a:t>
            </a:r>
            <a:r>
              <a:rPr sz="2800" b="1" dirty="0">
                <a:latin typeface="Calibri"/>
                <a:cs typeface="Calibri"/>
              </a:rPr>
              <a:t>política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gênero:</a:t>
            </a:r>
            <a:endParaRPr sz="2800">
              <a:latin typeface="Calibri"/>
              <a:cs typeface="Calibri"/>
            </a:endParaRPr>
          </a:p>
          <a:p>
            <a:pPr marL="3743325" marR="5080" algn="just">
              <a:lnSpc>
                <a:spcPct val="90000"/>
              </a:lnSpc>
              <a:spcBef>
                <a:spcPts val="2015"/>
              </a:spcBef>
            </a:pPr>
            <a:r>
              <a:rPr sz="2800" b="1" dirty="0">
                <a:latin typeface="Calibri"/>
                <a:cs typeface="Calibri"/>
              </a:rPr>
              <a:t>1)</a:t>
            </a:r>
            <a:r>
              <a:rPr sz="2800" b="1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Disponibilização</a:t>
            </a:r>
            <a:r>
              <a:rPr sz="2800" spc="20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Curso</a:t>
            </a:r>
            <a:r>
              <a:rPr sz="2800" spc="20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Direito</a:t>
            </a:r>
            <a:r>
              <a:rPr sz="2800" spc="204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Eleitoral, </a:t>
            </a:r>
            <a:r>
              <a:rPr sz="2800" dirty="0">
                <a:latin typeface="Calibri"/>
                <a:cs typeface="Calibri"/>
              </a:rPr>
              <a:t>promovido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pelas</a:t>
            </a:r>
            <a:r>
              <a:rPr sz="2800" spc="3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respectivas</a:t>
            </a:r>
            <a:r>
              <a:rPr sz="2800" spc="3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Escolas</a:t>
            </a:r>
            <a:r>
              <a:rPr sz="2800" spc="3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Superiores</a:t>
            </a:r>
            <a:r>
              <a:rPr sz="2800" spc="3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dos </a:t>
            </a:r>
            <a:r>
              <a:rPr sz="2800" dirty="0">
                <a:latin typeface="Calibri"/>
                <a:cs typeface="Calibri"/>
              </a:rPr>
              <a:t>Ministérios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Públicos,</a:t>
            </a:r>
            <a:r>
              <a:rPr sz="2800" spc="4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possibilitar</a:t>
            </a:r>
            <a:r>
              <a:rPr sz="2800" spc="4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4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capacitação </a:t>
            </a:r>
            <a:r>
              <a:rPr sz="2800" dirty="0">
                <a:latin typeface="Calibri"/>
                <a:cs typeface="Calibri"/>
              </a:rPr>
              <a:t>nesse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tema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Promotores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Promotoras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Justiça, </a:t>
            </a:r>
            <a:r>
              <a:rPr sz="2800" dirty="0">
                <a:latin typeface="Calibri"/>
                <a:cs typeface="Calibri"/>
              </a:rPr>
              <a:t>que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irão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exercer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funções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eleitorais;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49046"/>
            <a:ext cx="11505565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70965">
              <a:lnSpc>
                <a:spcPct val="100000"/>
              </a:lnSpc>
              <a:spcBef>
                <a:spcPts val="95"/>
              </a:spcBef>
              <a:tabLst>
                <a:tab pos="1670685" algn="l"/>
                <a:tab pos="2228215" algn="l"/>
                <a:tab pos="4020820" algn="l"/>
                <a:tab pos="4869815" algn="l"/>
                <a:tab pos="6600190" algn="l"/>
                <a:tab pos="6965950" algn="l"/>
                <a:tab pos="8446135" algn="l"/>
                <a:tab pos="8809990" algn="l"/>
              </a:tabLst>
            </a:pPr>
            <a:r>
              <a:rPr sz="2800" b="1" spc="-10" dirty="0">
                <a:latin typeface="Calibri"/>
                <a:cs typeface="Calibri"/>
              </a:rPr>
              <a:t>Sugestões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estratégias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0" dirty="0">
                <a:latin typeface="Calibri"/>
                <a:cs typeface="Calibri"/>
              </a:rPr>
              <a:t>para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prevenção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combate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à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violência </a:t>
            </a:r>
            <a:r>
              <a:rPr sz="2800" b="1" dirty="0">
                <a:latin typeface="Calibri"/>
                <a:cs typeface="Calibri"/>
              </a:rPr>
              <a:t>política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gênero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-5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3743325" marR="5080" algn="just">
              <a:lnSpc>
                <a:spcPct val="90000"/>
              </a:lnSpc>
              <a:spcBef>
                <a:spcPts val="2015"/>
              </a:spcBef>
            </a:pPr>
            <a:r>
              <a:rPr sz="2800" b="1" dirty="0">
                <a:latin typeface="Calibri"/>
                <a:cs typeface="Calibri"/>
              </a:rPr>
              <a:t>2)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Criação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Canal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denúncias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política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6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gênero</a:t>
            </a:r>
            <a:r>
              <a:rPr sz="2800" spc="6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6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todos</a:t>
            </a:r>
            <a:r>
              <a:rPr sz="2800" spc="6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6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Ministérios</a:t>
            </a:r>
            <a:r>
              <a:rPr sz="2800" spc="6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Públicos,</a:t>
            </a:r>
            <a:r>
              <a:rPr sz="2800" spc="6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para </a:t>
            </a:r>
            <a:r>
              <a:rPr sz="2800" dirty="0">
                <a:latin typeface="Calibri"/>
                <a:cs typeface="Calibri"/>
              </a:rPr>
              <a:t>agilizar</a:t>
            </a:r>
            <a:r>
              <a:rPr sz="2800" spc="5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5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providências</a:t>
            </a:r>
            <a:r>
              <a:rPr sz="2800" spc="52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serem</a:t>
            </a:r>
            <a:r>
              <a:rPr sz="2800" spc="53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tomadas,</a:t>
            </a:r>
            <a:r>
              <a:rPr sz="2800" spc="530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na </a:t>
            </a:r>
            <a:r>
              <a:rPr sz="2800" dirty="0">
                <a:latin typeface="Calibri"/>
                <a:cs typeface="Calibri"/>
              </a:rPr>
              <a:t>tentativa</a:t>
            </a:r>
            <a:r>
              <a:rPr sz="2800" spc="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minimizar</a:t>
            </a:r>
            <a:r>
              <a:rPr sz="2800" spc="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os</a:t>
            </a:r>
            <a:r>
              <a:rPr sz="2800" spc="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danos</a:t>
            </a:r>
            <a:r>
              <a:rPr sz="2800" spc="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provocados</a:t>
            </a:r>
            <a:r>
              <a:rPr sz="2800" spc="95" dirty="0">
                <a:latin typeface="Calibri"/>
                <a:cs typeface="Calibri"/>
              </a:rPr>
              <a:t>  </a:t>
            </a:r>
            <a:r>
              <a:rPr sz="2800" spc="-20" dirty="0">
                <a:latin typeface="Calibri"/>
                <a:cs typeface="Calibri"/>
              </a:rPr>
              <a:t>pela </a:t>
            </a:r>
            <a:r>
              <a:rPr sz="2800" dirty="0">
                <a:latin typeface="Calibri"/>
                <a:cs typeface="Calibri"/>
              </a:rPr>
              <a:t>mesma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responsabilizar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seus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autores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devidas </a:t>
            </a:r>
            <a:r>
              <a:rPr sz="2800" dirty="0">
                <a:latin typeface="Calibri"/>
                <a:cs typeface="Calibri"/>
              </a:rPr>
              <a:t>medidas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cabíveis;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49046"/>
            <a:ext cx="11506200" cy="3823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71600">
              <a:lnSpc>
                <a:spcPct val="100000"/>
              </a:lnSpc>
              <a:spcBef>
                <a:spcPts val="95"/>
              </a:spcBef>
              <a:tabLst>
                <a:tab pos="1670685" algn="l"/>
                <a:tab pos="2228215" algn="l"/>
                <a:tab pos="4020820" algn="l"/>
                <a:tab pos="4869815" algn="l"/>
                <a:tab pos="6600190" algn="l"/>
                <a:tab pos="6965950" algn="l"/>
                <a:tab pos="8446135" algn="l"/>
                <a:tab pos="8809990" algn="l"/>
              </a:tabLst>
            </a:pPr>
            <a:r>
              <a:rPr sz="2800" b="1" spc="-10" dirty="0">
                <a:latin typeface="Calibri"/>
                <a:cs typeface="Calibri"/>
              </a:rPr>
              <a:t>Sugestões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estratégias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0" dirty="0">
                <a:latin typeface="Calibri"/>
                <a:cs typeface="Calibri"/>
              </a:rPr>
              <a:t>para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prevenção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combate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à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violência </a:t>
            </a:r>
            <a:r>
              <a:rPr sz="2800" b="1" dirty="0">
                <a:latin typeface="Calibri"/>
                <a:cs typeface="Calibri"/>
              </a:rPr>
              <a:t>política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gênero:</a:t>
            </a:r>
            <a:endParaRPr sz="2800">
              <a:latin typeface="Calibri"/>
              <a:cs typeface="Calibri"/>
            </a:endParaRPr>
          </a:p>
          <a:p>
            <a:pPr marL="3743325" marR="5080" algn="just">
              <a:lnSpc>
                <a:spcPct val="90000"/>
              </a:lnSpc>
              <a:spcBef>
                <a:spcPts val="2015"/>
              </a:spcBef>
            </a:pPr>
            <a:r>
              <a:rPr sz="2800" b="1" dirty="0">
                <a:latin typeface="Calibri"/>
                <a:cs typeface="Calibri"/>
              </a:rPr>
              <a:t>3)</a:t>
            </a:r>
            <a:r>
              <a:rPr sz="2800" b="1" spc="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Criação</a:t>
            </a:r>
            <a:r>
              <a:rPr sz="2800" spc="5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setor</a:t>
            </a:r>
            <a:r>
              <a:rPr sz="2800" spc="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5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Inteligência</a:t>
            </a:r>
            <a:r>
              <a:rPr sz="2800" spc="5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45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Tecnologia </a:t>
            </a:r>
            <a:r>
              <a:rPr sz="2800" dirty="0">
                <a:latin typeface="Calibri"/>
                <a:cs typeface="Calibri"/>
              </a:rPr>
              <a:t>Digital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Investigação,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incluir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nos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já</a:t>
            </a:r>
            <a:r>
              <a:rPr sz="2800" spc="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existentes,</a:t>
            </a:r>
            <a:r>
              <a:rPr sz="2800" spc="11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investigação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gênero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praticada </a:t>
            </a:r>
            <a:r>
              <a:rPr sz="2800" dirty="0">
                <a:latin typeface="Calibri"/>
                <a:cs typeface="Calibri"/>
              </a:rPr>
              <a:t>através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redes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sociais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pela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internet,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coibir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perpetuação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propagação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garantir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devida</a:t>
            </a:r>
            <a:r>
              <a:rPr sz="2800" spc="31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produção</a:t>
            </a:r>
            <a:r>
              <a:rPr sz="2800" spc="3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3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prova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digital</a:t>
            </a:r>
            <a:r>
              <a:rPr sz="2800" spc="3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necessária</a:t>
            </a:r>
            <a:r>
              <a:rPr sz="2800" spc="3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33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comprovação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mesma;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749046"/>
            <a:ext cx="101390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670685" algn="l"/>
                <a:tab pos="2228215" algn="l"/>
                <a:tab pos="2289175" algn="l"/>
                <a:tab pos="4020820" algn="l"/>
                <a:tab pos="4869815" algn="l"/>
                <a:tab pos="6600190" algn="l"/>
                <a:tab pos="6965950" algn="l"/>
                <a:tab pos="8446135" algn="l"/>
                <a:tab pos="8809990" algn="l"/>
              </a:tabLst>
            </a:pPr>
            <a:r>
              <a:rPr sz="2800" b="1" spc="-10" dirty="0">
                <a:latin typeface="Calibri"/>
                <a:cs typeface="Calibri"/>
              </a:rPr>
              <a:t>Sugestões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estratégias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0" dirty="0">
                <a:latin typeface="Calibri"/>
                <a:cs typeface="Calibri"/>
              </a:rPr>
              <a:t>para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prevenção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combate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à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violência </a:t>
            </a:r>
            <a:r>
              <a:rPr sz="2800" b="1" dirty="0">
                <a:latin typeface="Calibri"/>
                <a:cs typeface="Calibri"/>
              </a:rPr>
              <a:t>política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contra</a:t>
            </a:r>
            <a:r>
              <a:rPr sz="2800" b="1" dirty="0">
                <a:latin typeface="Calibri"/>
                <a:cs typeface="Calibri"/>
              </a:rPr>
              <a:t>		a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violência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gênero: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37051" y="1916938"/>
          <a:ext cx="7887334" cy="738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1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935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  <a:tabLst>
                          <a:tab pos="600075" algn="l"/>
                          <a:tab pos="2385060" algn="l"/>
                        </a:tabLst>
                      </a:pPr>
                      <a:r>
                        <a:rPr sz="2800" b="1" spc="-25" dirty="0">
                          <a:latin typeface="Calibri"/>
                          <a:cs typeface="Calibri"/>
                        </a:rPr>
                        <a:t>4)</a:t>
                      </a:r>
                      <a:r>
                        <a:rPr sz="2800" b="1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Realização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do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ts val="2655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mapeamento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2655"/>
                        </a:lnSpc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nos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2655"/>
                        </a:lnSpc>
                        <a:tabLst>
                          <a:tab pos="1384935" algn="l"/>
                        </a:tabLst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Estados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25" dirty="0">
                          <a:latin typeface="Calibri"/>
                          <a:cs typeface="Calibri"/>
                        </a:rPr>
                        <a:t>da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31750">
                        <a:lnSpc>
                          <a:spcPts val="2770"/>
                        </a:lnSpc>
                        <a:tabLst>
                          <a:tab pos="1654810" algn="l"/>
                        </a:tabLst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Violência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Política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2770"/>
                        </a:lnSpc>
                        <a:tabLst>
                          <a:tab pos="792480" algn="l"/>
                        </a:tabLst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Gênero,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ts val="277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para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770"/>
                        </a:lnSpc>
                        <a:tabLst>
                          <a:tab pos="855980" algn="l"/>
                        </a:tabLst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que</a:t>
                      </a:r>
                      <a:r>
                        <a:rPr sz="2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2800" spc="-10" dirty="0">
                          <a:latin typeface="Calibri"/>
                          <a:cs typeface="Calibri"/>
                        </a:rPr>
                        <a:t>novas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856101" y="2583256"/>
            <a:ext cx="7773670" cy="12204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4"/>
              </a:spcBef>
            </a:pPr>
            <a:r>
              <a:rPr sz="2800" dirty="0">
                <a:latin typeface="Calibri"/>
                <a:cs typeface="Calibri"/>
              </a:rPr>
              <a:t>estratégias</a:t>
            </a:r>
            <a:r>
              <a:rPr sz="2800" spc="45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45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atuação</a:t>
            </a:r>
            <a:r>
              <a:rPr sz="2800" spc="4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45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Ministério</a:t>
            </a:r>
            <a:r>
              <a:rPr sz="2800" spc="4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Público</a:t>
            </a:r>
            <a:r>
              <a:rPr sz="2800" spc="4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sejam </a:t>
            </a:r>
            <a:r>
              <a:rPr sz="2800" dirty="0">
                <a:latin typeface="Calibri"/>
                <a:cs typeface="Calibri"/>
              </a:rPr>
              <a:t>criadas,</a:t>
            </a:r>
            <a:r>
              <a:rPr sz="2800" spc="25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25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prevenir</a:t>
            </a:r>
            <a:r>
              <a:rPr sz="2800" spc="25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25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combater</a:t>
            </a:r>
            <a:r>
              <a:rPr sz="2800" spc="254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esse</a:t>
            </a:r>
            <a:r>
              <a:rPr sz="2800" spc="25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tipo</a:t>
            </a:r>
            <a:r>
              <a:rPr sz="2800" spc="265" dirty="0">
                <a:latin typeface="Calibri"/>
                <a:cs typeface="Calibri"/>
              </a:rPr>
              <a:t>  </a:t>
            </a:r>
            <a:r>
              <a:rPr sz="2800" spc="-25" dirty="0">
                <a:latin typeface="Calibri"/>
                <a:cs typeface="Calibri"/>
              </a:rPr>
              <a:t>de </a:t>
            </a:r>
            <a:r>
              <a:rPr sz="2800" spc="-10" dirty="0">
                <a:latin typeface="Calibri"/>
                <a:cs typeface="Calibri"/>
              </a:rPr>
              <a:t>violência</a:t>
            </a:r>
            <a:r>
              <a:rPr sz="2800" b="1" spc="-10" dirty="0">
                <a:latin typeface="Calibri"/>
                <a:cs typeface="Calibri"/>
              </a:rPr>
              <a:t>;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809746" y="1788032"/>
            <a:ext cx="7775575" cy="3910329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725"/>
              </a:spcBef>
            </a:pPr>
            <a:r>
              <a:rPr sz="2600" b="1" dirty="0">
                <a:latin typeface="Calibri"/>
                <a:cs typeface="Calibri"/>
              </a:rPr>
              <a:t>5)</a:t>
            </a:r>
            <a:r>
              <a:rPr sz="2600" b="1" spc="459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Seguir</a:t>
            </a:r>
            <a:r>
              <a:rPr sz="2600" spc="4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459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orientações</a:t>
            </a:r>
            <a:r>
              <a:rPr sz="2600" spc="4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do</a:t>
            </a:r>
            <a:r>
              <a:rPr sz="2600" spc="4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Protocolo</a:t>
            </a:r>
            <a:r>
              <a:rPr sz="2600" spc="4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para</a:t>
            </a:r>
            <a:r>
              <a:rPr sz="2600" spc="459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Julgamento </a:t>
            </a:r>
            <a:r>
              <a:rPr sz="2600" dirty="0">
                <a:latin typeface="Calibri"/>
                <a:cs typeface="Calibri"/>
              </a:rPr>
              <a:t>com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Perspectiva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1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Gênero.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Em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14/03/2023,</a:t>
            </a:r>
            <a:r>
              <a:rPr sz="2600" spc="1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1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Conselho </a:t>
            </a:r>
            <a:r>
              <a:rPr sz="2600" dirty="0">
                <a:latin typeface="Calibri"/>
                <a:cs typeface="Calibri"/>
              </a:rPr>
              <a:t>Nacional</a:t>
            </a:r>
            <a:r>
              <a:rPr sz="2600" spc="38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da</a:t>
            </a:r>
            <a:r>
              <a:rPr sz="2600" spc="38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Justiça</a:t>
            </a:r>
            <a:r>
              <a:rPr sz="2600" spc="37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(CNJ)</a:t>
            </a:r>
            <a:r>
              <a:rPr sz="2600" spc="38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aprovou</a:t>
            </a:r>
            <a:r>
              <a:rPr sz="2600" spc="38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38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Resolução</a:t>
            </a:r>
            <a:r>
              <a:rPr sz="2600" spc="370" dirty="0">
                <a:latin typeface="Calibri"/>
                <a:cs typeface="Calibri"/>
              </a:rPr>
              <a:t>  </a:t>
            </a:r>
            <a:r>
              <a:rPr sz="2600" spc="-25" dirty="0">
                <a:latin typeface="Calibri"/>
                <a:cs typeface="Calibri"/>
              </a:rPr>
              <a:t>n. </a:t>
            </a:r>
            <a:r>
              <a:rPr sz="2600" dirty="0">
                <a:latin typeface="Calibri"/>
                <a:cs typeface="Calibri"/>
              </a:rPr>
              <a:t>492/2023,</a:t>
            </a:r>
            <a:r>
              <a:rPr sz="2600" spc="6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6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tornou</a:t>
            </a:r>
            <a:r>
              <a:rPr sz="2600" spc="6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obrigatórias</a:t>
            </a:r>
            <a:r>
              <a:rPr sz="2600" spc="6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para</a:t>
            </a:r>
            <a:r>
              <a:rPr sz="2600" spc="6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todo</a:t>
            </a:r>
            <a:r>
              <a:rPr sz="2600" spc="6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6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Poder </a:t>
            </a:r>
            <a:r>
              <a:rPr sz="2600" dirty="0">
                <a:latin typeface="Calibri"/>
                <a:cs typeface="Calibri"/>
              </a:rPr>
              <a:t>Judiciário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Nacional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diretrizes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desse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Protocolo,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tem </a:t>
            </a:r>
            <a:r>
              <a:rPr sz="2600" dirty="0">
                <a:latin typeface="Calibri"/>
                <a:cs typeface="Calibri"/>
              </a:rPr>
              <a:t>por</a:t>
            </a:r>
            <a:r>
              <a:rPr sz="2600" spc="3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objetivo</a:t>
            </a:r>
            <a:r>
              <a:rPr sz="2600" spc="3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enfrentar</a:t>
            </a:r>
            <a:r>
              <a:rPr sz="2600" spc="3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3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violência</a:t>
            </a:r>
            <a:r>
              <a:rPr sz="2600" spc="3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contra</a:t>
            </a:r>
            <a:r>
              <a:rPr sz="2600" spc="3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3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mulheres</a:t>
            </a:r>
            <a:r>
              <a:rPr sz="2600" spc="335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e </a:t>
            </a:r>
            <a:r>
              <a:rPr sz="2600" dirty="0">
                <a:latin typeface="Calibri"/>
                <a:cs typeface="Calibri"/>
              </a:rPr>
              <a:t>influenciar</a:t>
            </a:r>
            <a:r>
              <a:rPr sz="2600" spc="4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4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participação</a:t>
            </a:r>
            <a:r>
              <a:rPr sz="2600" spc="459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feminina</a:t>
            </a:r>
            <a:r>
              <a:rPr sz="2600" spc="459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no</a:t>
            </a:r>
            <a:r>
              <a:rPr sz="2600" spc="459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Poder</a:t>
            </a:r>
            <a:r>
              <a:rPr sz="2600" spc="4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Judiciário. Almeja-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que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exercício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da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função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jurisdicional</a:t>
            </a:r>
            <a:r>
              <a:rPr sz="2600" spc="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dê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de </a:t>
            </a:r>
            <a:r>
              <a:rPr sz="2600" dirty="0">
                <a:latin typeface="Calibri"/>
                <a:cs typeface="Calibri"/>
              </a:rPr>
              <a:t>forma</a:t>
            </a:r>
            <a:r>
              <a:rPr sz="2600" spc="12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12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concretizar</a:t>
            </a:r>
            <a:r>
              <a:rPr sz="2600" spc="12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uma</a:t>
            </a:r>
            <a:r>
              <a:rPr sz="2600" spc="12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papel</a:t>
            </a:r>
            <a:r>
              <a:rPr sz="2600" spc="12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120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não</a:t>
            </a:r>
            <a:r>
              <a:rPr sz="2600" spc="125" dirty="0">
                <a:latin typeface="Calibri"/>
                <a:cs typeface="Calibri"/>
              </a:rPr>
              <a:t>  </a:t>
            </a:r>
            <a:r>
              <a:rPr sz="2600" dirty="0">
                <a:latin typeface="Calibri"/>
                <a:cs typeface="Calibri"/>
              </a:rPr>
              <a:t>repetição</a:t>
            </a:r>
            <a:r>
              <a:rPr sz="2600" spc="125" dirty="0">
                <a:latin typeface="Calibri"/>
                <a:cs typeface="Calibri"/>
              </a:rPr>
              <a:t>  </a:t>
            </a:r>
            <a:r>
              <a:rPr sz="2600" spc="-25" dirty="0">
                <a:latin typeface="Calibri"/>
                <a:cs typeface="Calibri"/>
              </a:rPr>
              <a:t>de </a:t>
            </a:r>
            <a:r>
              <a:rPr sz="2600" dirty="0">
                <a:latin typeface="Calibri"/>
                <a:cs typeface="Calibri"/>
              </a:rPr>
              <a:t>estereótipos,</a:t>
            </a:r>
            <a:r>
              <a:rPr sz="2600" spc="260" dirty="0">
                <a:latin typeface="Calibri"/>
                <a:cs typeface="Calibri"/>
              </a:rPr>
              <a:t>  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260" dirty="0">
                <a:latin typeface="Calibri"/>
                <a:cs typeface="Calibri"/>
              </a:rPr>
              <a:t>   </a:t>
            </a:r>
            <a:r>
              <a:rPr sz="2600" dirty="0">
                <a:latin typeface="Calibri"/>
                <a:cs typeface="Calibri"/>
              </a:rPr>
              <a:t>não</a:t>
            </a:r>
            <a:r>
              <a:rPr sz="2600" spc="254" dirty="0">
                <a:latin typeface="Calibri"/>
                <a:cs typeface="Calibri"/>
              </a:rPr>
              <a:t>   </a:t>
            </a:r>
            <a:r>
              <a:rPr sz="2600" dirty="0">
                <a:latin typeface="Calibri"/>
                <a:cs typeface="Calibri"/>
              </a:rPr>
              <a:t>perpetuação</a:t>
            </a:r>
            <a:r>
              <a:rPr sz="2600" spc="254" dirty="0">
                <a:latin typeface="Calibri"/>
                <a:cs typeface="Calibri"/>
              </a:rPr>
              <a:t>  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254" dirty="0">
                <a:latin typeface="Calibri"/>
                <a:cs typeface="Calibri"/>
              </a:rPr>
              <a:t>   </a:t>
            </a:r>
            <a:r>
              <a:rPr sz="2600" spc="-10" dirty="0">
                <a:latin typeface="Calibri"/>
                <a:cs typeface="Calibri"/>
              </a:rPr>
              <a:t>diferenças, </a:t>
            </a:r>
            <a:r>
              <a:rPr sz="2600" spc="-20" dirty="0">
                <a:latin typeface="Calibri"/>
                <a:cs typeface="Calibri"/>
              </a:rPr>
              <a:t>constituindo-</a:t>
            </a:r>
            <a:r>
              <a:rPr sz="2600" dirty="0">
                <a:latin typeface="Calibri"/>
                <a:cs typeface="Calibri"/>
              </a:rPr>
              <a:t>se</a:t>
            </a:r>
            <a:r>
              <a:rPr sz="2600" spc="2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um</a:t>
            </a:r>
            <a:r>
              <a:rPr sz="2600" spc="2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espaço</a:t>
            </a:r>
            <a:r>
              <a:rPr sz="2600" spc="2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229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rompimento</a:t>
            </a:r>
            <a:r>
              <a:rPr sz="2600" spc="2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com</a:t>
            </a:r>
            <a:r>
              <a:rPr sz="2600" spc="2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culturas </a:t>
            </a:r>
            <a:r>
              <a:rPr sz="2600" dirty="0">
                <a:latin typeface="Calibri"/>
                <a:cs typeface="Calibri"/>
              </a:rPr>
              <a:t>de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discriminação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preconceito.</a:t>
            </a:r>
            <a:endParaRPr sz="2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749046"/>
            <a:ext cx="101390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670685" algn="l"/>
                <a:tab pos="2228215" algn="l"/>
                <a:tab pos="2289175" algn="l"/>
                <a:tab pos="4020820" algn="l"/>
                <a:tab pos="4869815" algn="l"/>
                <a:tab pos="6600190" algn="l"/>
                <a:tab pos="6965950" algn="l"/>
                <a:tab pos="8446135" algn="l"/>
                <a:tab pos="8809990" algn="l"/>
              </a:tabLst>
            </a:pPr>
            <a:r>
              <a:rPr sz="2800" b="1" spc="-10" dirty="0">
                <a:latin typeface="Calibri"/>
                <a:cs typeface="Calibri"/>
              </a:rPr>
              <a:t>Sugestões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estratégias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0" dirty="0">
                <a:latin typeface="Calibri"/>
                <a:cs typeface="Calibri"/>
              </a:rPr>
              <a:t>para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prevenção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combate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à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violência </a:t>
            </a:r>
            <a:r>
              <a:rPr sz="2800" b="1" dirty="0">
                <a:latin typeface="Calibri"/>
                <a:cs typeface="Calibri"/>
              </a:rPr>
              <a:t>política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contra</a:t>
            </a:r>
            <a:r>
              <a:rPr sz="2800" b="1" dirty="0">
                <a:latin typeface="Calibri"/>
                <a:cs typeface="Calibri"/>
              </a:rPr>
              <a:t>		a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violência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gênero: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749046"/>
            <a:ext cx="11505565" cy="2286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71600">
              <a:lnSpc>
                <a:spcPct val="100000"/>
              </a:lnSpc>
              <a:spcBef>
                <a:spcPts val="95"/>
              </a:spcBef>
              <a:tabLst>
                <a:tab pos="1670685" algn="l"/>
                <a:tab pos="2228215" algn="l"/>
                <a:tab pos="2289175" algn="l"/>
                <a:tab pos="4020820" algn="l"/>
                <a:tab pos="4869815" algn="l"/>
                <a:tab pos="6600190" algn="l"/>
                <a:tab pos="6965950" algn="l"/>
                <a:tab pos="8446135" algn="l"/>
                <a:tab pos="8809990" algn="l"/>
              </a:tabLst>
            </a:pPr>
            <a:r>
              <a:rPr sz="2800" b="1" spc="-10" dirty="0">
                <a:latin typeface="Calibri"/>
                <a:cs typeface="Calibri"/>
              </a:rPr>
              <a:t>Sugestões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5" dirty="0">
                <a:latin typeface="Calibri"/>
                <a:cs typeface="Calibri"/>
              </a:rPr>
              <a:t>de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estratégias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20" dirty="0">
                <a:latin typeface="Calibri"/>
                <a:cs typeface="Calibri"/>
              </a:rPr>
              <a:t>para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prevenção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combate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50" dirty="0">
                <a:latin typeface="Calibri"/>
                <a:cs typeface="Calibri"/>
              </a:rPr>
              <a:t>à</a:t>
            </a:r>
            <a:r>
              <a:rPr sz="2800" b="1" dirty="0">
                <a:latin typeface="Calibri"/>
                <a:cs typeface="Calibri"/>
              </a:rPr>
              <a:t>	</a:t>
            </a:r>
            <a:r>
              <a:rPr sz="2800" b="1" spc="-10" dirty="0">
                <a:latin typeface="Calibri"/>
                <a:cs typeface="Calibri"/>
              </a:rPr>
              <a:t>violência </a:t>
            </a:r>
            <a:r>
              <a:rPr sz="2800" b="1" dirty="0">
                <a:latin typeface="Calibri"/>
                <a:cs typeface="Calibri"/>
              </a:rPr>
              <a:t>política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contra</a:t>
            </a:r>
            <a:r>
              <a:rPr sz="2800" b="1" dirty="0">
                <a:latin typeface="Calibri"/>
                <a:cs typeface="Calibri"/>
              </a:rPr>
              <a:t>		a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violência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gênero:</a:t>
            </a:r>
            <a:endParaRPr sz="2800">
              <a:latin typeface="Calibri"/>
              <a:cs typeface="Calibri"/>
            </a:endParaRPr>
          </a:p>
          <a:p>
            <a:pPr marL="3743325" marR="5080" algn="just">
              <a:lnSpc>
                <a:spcPts val="3020"/>
              </a:lnSpc>
              <a:spcBef>
                <a:spcPts val="2060"/>
              </a:spcBef>
            </a:pPr>
            <a:r>
              <a:rPr sz="2800" b="1" dirty="0">
                <a:latin typeface="Calibri"/>
                <a:cs typeface="Calibri"/>
              </a:rPr>
              <a:t>6)</a:t>
            </a:r>
            <a:r>
              <a:rPr sz="2800" b="1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Elaboração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cartilha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para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orientar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candidatas </a:t>
            </a:r>
            <a:r>
              <a:rPr sz="2800" dirty="0">
                <a:latin typeface="Calibri"/>
                <a:cs typeface="Calibri"/>
              </a:rPr>
              <a:t>sobre</a:t>
            </a:r>
            <a:r>
              <a:rPr sz="2800" spc="4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seus</a:t>
            </a:r>
            <a:r>
              <a:rPr sz="2800" spc="4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direitos</a:t>
            </a:r>
            <a:r>
              <a:rPr sz="2800" spc="4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4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deveres</a:t>
            </a:r>
            <a:r>
              <a:rPr sz="2800" spc="4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</a:t>
            </a:r>
            <a:r>
              <a:rPr sz="2800" spc="4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4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como</a:t>
            </a:r>
            <a:r>
              <a:rPr sz="2800" spc="4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proceder </a:t>
            </a:r>
            <a:r>
              <a:rPr sz="2800" dirty="0">
                <a:latin typeface="Calibri"/>
                <a:cs typeface="Calibri"/>
              </a:rPr>
              <a:t>em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caso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violência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política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gênero;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Muito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obrigada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7304" y="3185286"/>
            <a:ext cx="40005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Calibri"/>
                <a:cs typeface="Calibri"/>
              </a:rPr>
              <a:t>(verataberti@mpsp.mp.br)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20928"/>
            <a:ext cx="770318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09746" y="1797177"/>
            <a:ext cx="1058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Calibri"/>
                <a:cs typeface="Calibri"/>
              </a:rPr>
              <a:t>Física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746" y="2417140"/>
            <a:ext cx="3206115" cy="15627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5"/>
              </a:spcBef>
              <a:tabLst>
                <a:tab pos="2568575" algn="l"/>
              </a:tabLst>
            </a:pPr>
            <a:r>
              <a:rPr sz="3600" spc="-10" dirty="0">
                <a:latin typeface="Calibri"/>
                <a:cs typeface="Calibri"/>
              </a:rPr>
              <a:t>Corporal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50" dirty="0">
                <a:latin typeface="Calibri"/>
                <a:cs typeface="Calibri"/>
              </a:rPr>
              <a:t>– </a:t>
            </a:r>
            <a:r>
              <a:rPr sz="3600" spc="-10" dirty="0">
                <a:latin typeface="Calibri"/>
                <a:cs typeface="Calibri"/>
              </a:rPr>
              <a:t>espancamentos, assassinatos,</a:t>
            </a:r>
            <a:r>
              <a:rPr sz="3600" spc="-114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etc.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11339" y="2417140"/>
            <a:ext cx="198310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 indent="137160">
              <a:lnSpc>
                <a:spcPts val="3890"/>
              </a:lnSpc>
              <a:spcBef>
                <a:spcPts val="590"/>
              </a:spcBef>
            </a:pPr>
            <a:r>
              <a:rPr sz="3600" spc="-20" dirty="0">
                <a:latin typeface="Calibri"/>
                <a:cs typeface="Calibri"/>
              </a:rPr>
              <a:t>agressões </a:t>
            </a:r>
            <a:r>
              <a:rPr sz="3600" spc="-10" dirty="0">
                <a:latin typeface="Calibri"/>
                <a:cs typeface="Calibri"/>
              </a:rPr>
              <a:t>torturas,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92436" y="2417140"/>
            <a:ext cx="199072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 indent="733425">
              <a:lnSpc>
                <a:spcPts val="3890"/>
              </a:lnSpc>
              <a:spcBef>
                <a:spcPts val="590"/>
              </a:spcBef>
            </a:pPr>
            <a:r>
              <a:rPr sz="3600" spc="-10" dirty="0">
                <a:latin typeface="Calibri"/>
                <a:cs typeface="Calibri"/>
              </a:rPr>
              <a:t>físicas, </a:t>
            </a:r>
            <a:r>
              <a:rPr sz="3600" spc="-25" dirty="0">
                <a:latin typeface="Calibri"/>
                <a:cs typeface="Calibri"/>
              </a:rPr>
              <a:t>atentados,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720928"/>
            <a:ext cx="770318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09746" y="1788032"/>
            <a:ext cx="1389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libri"/>
                <a:cs typeface="Calibri"/>
              </a:rPr>
              <a:t>Sexual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746" y="2400008"/>
            <a:ext cx="6069330" cy="250952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670"/>
              </a:spcBef>
              <a:buChar char="-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Contato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sexual</a:t>
            </a:r>
            <a:r>
              <a:rPr sz="3600" spc="-11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não</a:t>
            </a:r>
            <a:r>
              <a:rPr sz="3600" spc="-114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consentido;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65"/>
              </a:spcBef>
              <a:buChar char="-"/>
              <a:tabLst>
                <a:tab pos="240029" algn="l"/>
              </a:tabLst>
            </a:pPr>
            <a:r>
              <a:rPr sz="3600" spc="-10" dirty="0">
                <a:latin typeface="Calibri"/>
                <a:cs typeface="Calibri"/>
              </a:rPr>
              <a:t>Estupro;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har char="-"/>
              <a:tabLst>
                <a:tab pos="240665" algn="l"/>
              </a:tabLst>
            </a:pPr>
            <a:r>
              <a:rPr sz="3600" spc="-20" dirty="0">
                <a:latin typeface="Calibri"/>
                <a:cs typeface="Calibri"/>
              </a:rPr>
              <a:t>Atentado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Violento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ao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Pudor;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65"/>
              </a:spcBef>
              <a:buChar char="-"/>
              <a:tabLst>
                <a:tab pos="240029" algn="l"/>
              </a:tabLst>
            </a:pPr>
            <a:r>
              <a:rPr sz="3600" dirty="0">
                <a:latin typeface="Calibri"/>
                <a:cs typeface="Calibri"/>
              </a:rPr>
              <a:t>Assédio</a:t>
            </a:r>
            <a:r>
              <a:rPr sz="3600" spc="-1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sexual,</a:t>
            </a:r>
            <a:r>
              <a:rPr sz="3600" spc="-14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etc.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4737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25901"/>
            <a:ext cx="7774940" cy="42430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3600" b="1" spc="-10" dirty="0">
                <a:latin typeface="Calibri"/>
                <a:cs typeface="Calibri"/>
              </a:rPr>
              <a:t>Simbólica</a:t>
            </a:r>
            <a:endParaRPr sz="3600">
              <a:latin typeface="Calibri"/>
              <a:cs typeface="Calibri"/>
            </a:endParaRPr>
          </a:p>
          <a:p>
            <a:pPr marL="254635" indent="-241935">
              <a:lnSpc>
                <a:spcPct val="100000"/>
              </a:lnSpc>
              <a:spcBef>
                <a:spcPts val="565"/>
              </a:spcBef>
              <a:buChar char="-"/>
              <a:tabLst>
                <a:tab pos="254635" algn="l"/>
              </a:tabLst>
            </a:pPr>
            <a:r>
              <a:rPr sz="3600" dirty="0">
                <a:latin typeface="Calibri"/>
                <a:cs typeface="Calibri"/>
              </a:rPr>
              <a:t>Exclusão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de</a:t>
            </a:r>
            <a:r>
              <a:rPr sz="3600" spc="-1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Comissões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importantes;</a:t>
            </a:r>
            <a:endParaRPr sz="3600">
              <a:latin typeface="Calibri"/>
              <a:cs typeface="Calibri"/>
            </a:endParaRPr>
          </a:p>
          <a:p>
            <a:pPr marL="240029" marR="5080" indent="-227329">
              <a:lnSpc>
                <a:spcPts val="3890"/>
              </a:lnSpc>
              <a:spcBef>
                <a:spcPts val="1055"/>
              </a:spcBef>
              <a:buChar char="-"/>
              <a:tabLst>
                <a:tab pos="241300" algn="l"/>
                <a:tab pos="2408555" algn="l"/>
                <a:tab pos="3373120" algn="l"/>
                <a:tab pos="5478145" algn="l"/>
                <a:tab pos="7534275" algn="l"/>
              </a:tabLst>
            </a:pPr>
            <a:r>
              <a:rPr sz="3600" spc="-10" dirty="0">
                <a:latin typeface="Calibri"/>
                <a:cs typeface="Calibri"/>
              </a:rPr>
              <a:t>Ausência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25" dirty="0">
                <a:latin typeface="Calibri"/>
                <a:cs typeface="Calibri"/>
              </a:rPr>
              <a:t>de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10" dirty="0">
                <a:latin typeface="Calibri"/>
                <a:cs typeface="Calibri"/>
              </a:rPr>
              <a:t>assentos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10" dirty="0">
                <a:latin typeface="Calibri"/>
                <a:cs typeface="Calibri"/>
              </a:rPr>
              <a:t>próprios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50" dirty="0">
                <a:latin typeface="Calibri"/>
                <a:cs typeface="Calibri"/>
              </a:rPr>
              <a:t>e 	</a:t>
            </a:r>
            <a:r>
              <a:rPr sz="3600" dirty="0">
                <a:latin typeface="Calibri"/>
                <a:cs typeface="Calibri"/>
              </a:rPr>
              <a:t>gabinetes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nos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parlamentos;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15"/>
              </a:spcBef>
              <a:buChar char="-"/>
              <a:tabLst>
                <a:tab pos="240029" algn="l"/>
              </a:tabLst>
            </a:pPr>
            <a:r>
              <a:rPr sz="3600" dirty="0">
                <a:latin typeface="Calibri"/>
                <a:cs typeface="Calibri"/>
              </a:rPr>
              <a:t>Uso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de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linguagem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excludente;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65"/>
              </a:spcBef>
              <a:buChar char="-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Quando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fala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é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ignorada;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65"/>
              </a:spcBef>
              <a:buChar char="-"/>
              <a:tabLst>
                <a:tab pos="240029" algn="l"/>
              </a:tabLst>
            </a:pPr>
            <a:r>
              <a:rPr sz="3600" dirty="0">
                <a:latin typeface="Calibri"/>
                <a:cs typeface="Calibri"/>
              </a:rPr>
              <a:t>Objetificação</a:t>
            </a:r>
            <a:r>
              <a:rPr sz="3600" spc="-1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das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mulheres,</a:t>
            </a:r>
            <a:r>
              <a:rPr sz="3600" spc="-13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etc.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4737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25901"/>
            <a:ext cx="7774305" cy="300228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3600" b="1" spc="-10" dirty="0">
                <a:latin typeface="Calibri"/>
                <a:cs typeface="Calibri"/>
              </a:rPr>
              <a:t>Moral</a:t>
            </a:r>
            <a:endParaRPr sz="3600">
              <a:latin typeface="Calibri"/>
              <a:cs typeface="Calibri"/>
            </a:endParaRPr>
          </a:p>
          <a:p>
            <a:pPr marL="254635" indent="-241935">
              <a:lnSpc>
                <a:spcPct val="100000"/>
              </a:lnSpc>
              <a:spcBef>
                <a:spcPts val="565"/>
              </a:spcBef>
              <a:buChar char="-"/>
              <a:tabLst>
                <a:tab pos="254635" algn="l"/>
              </a:tabLst>
            </a:pPr>
            <a:r>
              <a:rPr sz="3600" spc="-10" dirty="0">
                <a:latin typeface="Calibri"/>
                <a:cs typeface="Calibri"/>
              </a:rPr>
              <a:t>Calúnia;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65"/>
              </a:spcBef>
              <a:buChar char="-"/>
              <a:tabLst>
                <a:tab pos="240029" algn="l"/>
              </a:tabLst>
            </a:pPr>
            <a:r>
              <a:rPr sz="3600" spc="-10" dirty="0">
                <a:latin typeface="Calibri"/>
                <a:cs typeface="Calibri"/>
              </a:rPr>
              <a:t>Injúria;</a:t>
            </a:r>
            <a:endParaRPr sz="3600">
              <a:latin typeface="Calibri"/>
              <a:cs typeface="Calibri"/>
            </a:endParaRPr>
          </a:p>
          <a:p>
            <a:pPr marL="241300" marR="5080" indent="-228600">
              <a:lnSpc>
                <a:spcPts val="3890"/>
              </a:lnSpc>
              <a:spcBef>
                <a:spcPts val="1065"/>
              </a:spcBef>
              <a:buChar char="-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Difamação,</a:t>
            </a:r>
            <a:r>
              <a:rPr sz="3600" spc="-1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desqualificação,</a:t>
            </a:r>
            <a:r>
              <a:rPr sz="3600" spc="-19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humilhação, </a:t>
            </a:r>
            <a:r>
              <a:rPr sz="3600" spc="-20" dirty="0">
                <a:latin typeface="Calibri"/>
                <a:cs typeface="Calibri"/>
              </a:rPr>
              <a:t>etc.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4737" rIns="0" bIns="0" rtlCol="0">
            <a:spAutoFit/>
          </a:bodyPr>
          <a:lstStyle/>
          <a:p>
            <a:pPr marL="66929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ESPÉCIES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VIOLÊNCIA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POLÍTICA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DE</a:t>
            </a:r>
            <a:r>
              <a:rPr sz="3200" b="1" spc="-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GÊNERO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355" y="1868423"/>
            <a:ext cx="3502152" cy="241249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09746" y="1725901"/>
            <a:ext cx="3561079" cy="43713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3600" b="1" spc="-10" dirty="0">
                <a:latin typeface="Calibri"/>
                <a:cs typeface="Calibri"/>
              </a:rPr>
              <a:t>Psicológica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65"/>
              </a:spcBef>
              <a:buChar char="-"/>
              <a:tabLst>
                <a:tab pos="240665" algn="l"/>
              </a:tabLst>
            </a:pPr>
            <a:r>
              <a:rPr sz="3600" spc="-10" dirty="0">
                <a:latin typeface="Calibri"/>
                <a:cs typeface="Calibri"/>
              </a:rPr>
              <a:t>Intimidação;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65"/>
              </a:spcBef>
              <a:buChar char="-"/>
              <a:tabLst>
                <a:tab pos="240029" algn="l"/>
              </a:tabLst>
            </a:pPr>
            <a:r>
              <a:rPr sz="3600" spc="-10" dirty="0">
                <a:latin typeface="Calibri"/>
                <a:cs typeface="Calibri"/>
              </a:rPr>
              <a:t>Humilhação;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har char="-"/>
              <a:tabLst>
                <a:tab pos="240665" algn="l"/>
              </a:tabLst>
            </a:pPr>
            <a:r>
              <a:rPr sz="3600" spc="-10" dirty="0">
                <a:latin typeface="Calibri"/>
                <a:cs typeface="Calibri"/>
              </a:rPr>
              <a:t>Ameaça;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70"/>
              </a:spcBef>
              <a:buChar char="-"/>
              <a:tabLst>
                <a:tab pos="240029" algn="l"/>
              </a:tabLst>
            </a:pPr>
            <a:r>
              <a:rPr sz="3600" dirty="0">
                <a:latin typeface="Calibri"/>
                <a:cs typeface="Calibri"/>
              </a:rPr>
              <a:t>Assédio</a:t>
            </a:r>
            <a:r>
              <a:rPr sz="3600" spc="-13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Moral;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60"/>
              </a:spcBef>
              <a:buChar char="-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Ofensa</a:t>
            </a:r>
            <a:r>
              <a:rPr sz="3600" spc="-1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verbal;</a:t>
            </a:r>
            <a:endParaRPr sz="3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580"/>
              </a:spcBef>
              <a:buChar char="-"/>
              <a:tabLst>
                <a:tab pos="240029" algn="l"/>
              </a:tabLst>
            </a:pPr>
            <a:r>
              <a:rPr sz="3600" spc="-10" dirty="0">
                <a:latin typeface="Calibri"/>
                <a:cs typeface="Calibri"/>
              </a:rPr>
              <a:t>Perseguições,</a:t>
            </a:r>
            <a:r>
              <a:rPr sz="3600" spc="-18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etc.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163556" y="53339"/>
            <a:ext cx="2028444" cy="627887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dirty="0"/>
              <a:t>Dra.</a:t>
            </a:r>
            <a:r>
              <a:rPr spc="-50" dirty="0"/>
              <a:t> </a:t>
            </a:r>
            <a:r>
              <a:rPr spc="-20" dirty="0"/>
              <a:t>Vera</a:t>
            </a:r>
            <a:r>
              <a:rPr spc="-60" dirty="0"/>
              <a:t> </a:t>
            </a:r>
            <a:r>
              <a:rPr dirty="0"/>
              <a:t>Lúcia</a:t>
            </a:r>
            <a:r>
              <a:rPr spc="-5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dirty="0"/>
              <a:t>Camargo</a:t>
            </a:r>
            <a:r>
              <a:rPr spc="-55" dirty="0"/>
              <a:t> </a:t>
            </a:r>
            <a:r>
              <a:rPr dirty="0"/>
              <a:t>Braga</a:t>
            </a:r>
            <a:r>
              <a:rPr spc="-35" dirty="0"/>
              <a:t> </a:t>
            </a:r>
            <a:r>
              <a:rPr spc="-10" dirty="0"/>
              <a:t>Taberti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Procuradora</a:t>
            </a:r>
            <a:r>
              <a:rPr spc="-8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Justiça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3812</Words>
  <Application>Microsoft Office PowerPoint</Application>
  <PresentationFormat>Widescreen</PresentationFormat>
  <Paragraphs>260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51" baseType="lpstr">
      <vt:lpstr>Arial MT</vt:lpstr>
      <vt:lpstr>Calibri</vt:lpstr>
      <vt:lpstr>Calibri Light</vt:lpstr>
      <vt:lpstr>Office Theme</vt:lpstr>
      <vt:lpstr>Violência Política de Gênero</vt:lpstr>
      <vt:lpstr>Violência Política de Gênero</vt:lpstr>
      <vt:lpstr>Violência Política de Gênero</vt:lpstr>
      <vt:lpstr>ESPÉCIES DE VIOLÊNCIA POLÍTICA DE GÊNERO</vt:lpstr>
      <vt:lpstr>Física</vt:lpstr>
      <vt:lpstr>Sexual</vt:lpstr>
      <vt:lpstr>ESPÉCIES DE VIOLÊNCIA POLÍTICA DE GÊNERO</vt:lpstr>
      <vt:lpstr>ESPÉCIES DE VIOLÊNCIA POLÍTICA DE GÊNERO</vt:lpstr>
      <vt:lpstr>ESPÉCIES DE VIOLÊNCIA POLÍTICA DE GÊNERO</vt:lpstr>
      <vt:lpstr>ESPÉCIES DE VIOLÊNCIA POLÍTICA DE GÊNERO</vt:lpstr>
      <vt:lpstr>ESPÉCIES DE VIOLÊNCIA POLÍTICA DE GÊNERO</vt:lpstr>
      <vt:lpstr>Violência Política de Gênero</vt:lpstr>
      <vt:lpstr>Violência Política de Gênero</vt:lpstr>
      <vt:lpstr>Violência Política de Gênero</vt:lpstr>
      <vt:lpstr>Avanços no combate à Violência Política de Gênero</vt:lpstr>
      <vt:lpstr>Avanços no combate à Violência Política de Gênero</vt:lpstr>
      <vt:lpstr>Avanços no combate à Violência Política de Gênero</vt:lpstr>
      <vt:lpstr>Avanços no combate à 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Violência Política de Gênero</vt:lpstr>
      <vt:lpstr>Parlamentares que sofreram Violência Política de Gênero:</vt:lpstr>
      <vt:lpstr>Exemplos mais comuns de Violência Política de Gênero que antecedem as eleições:</vt:lpstr>
      <vt:lpstr>Exemplos recorrentes de Violência Política de Gênero no exercício do mandato:</vt:lpstr>
      <vt:lpstr>Violência Política Contra a Mulher</vt:lpstr>
      <vt:lpstr>Apresentação do PowerPoint</vt:lpstr>
      <vt:lpstr>Apresentação do PowerPoint</vt:lpstr>
      <vt:lpstr>Apresentação do PowerPoint</vt:lpstr>
      <vt:lpstr>Sugestões de estratégias para prevenção e combate à violência política contra  a violência de gênero:</vt:lpstr>
      <vt:lpstr>Sugestões de estratégias para prevenção e combate à violência política contra  a violência de gênero:</vt:lpstr>
      <vt:lpstr>Apresentação do PowerPoint</vt:lpstr>
      <vt:lpstr>Muito obrigada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Violência Política de Gênero</dc:title>
  <dc:creator>Vera Lucia de Camargo Braga Taberti</dc:creator>
  <cp:lastModifiedBy>Mariana Francisca Lima</cp:lastModifiedBy>
  <cp:revision>1</cp:revision>
  <dcterms:created xsi:type="dcterms:W3CDTF">2024-05-14T20:01:00Z</dcterms:created>
  <dcterms:modified xsi:type="dcterms:W3CDTF">2024-05-15T12:27:22Z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2024-05-14T00:00:00Z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2024-05-14T00:00:00Z</vt:filetime>
  </property>
  <property fmtid="{D5CDD505-2E9C-101B-9397-08002B2CF9AE}" pid="5" name="Producer">
    <vt:lpwstr>Microsoft® PowerPoint® para Microsoft 365</vt:lpwstr>
  </property>
</Properties>
</file>