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708" r:id="rId1"/>
  </p:sldMasterIdLst>
  <p:notesMasterIdLst>
    <p:notesMasterId r:id="rId12"/>
  </p:notesMasterIdLst>
  <p:sldIdLst>
    <p:sldId id="256" r:id="rId2"/>
    <p:sldId id="264" r:id="rId3"/>
    <p:sldId id="257" r:id="rId4"/>
    <p:sldId id="258" r:id="rId5"/>
    <p:sldId id="260" r:id="rId6"/>
    <p:sldId id="265" r:id="rId7"/>
    <p:sldId id="266" r:id="rId8"/>
    <p:sldId id="267" r:id="rId9"/>
    <p:sldId id="269" r:id="rId10"/>
    <p:sldId id="270" r:id="rId11"/>
  </p:sldIdLst>
  <p:sldSz cx="14630400" cy="8229600"/>
  <p:notesSz cx="8229600" cy="14630400"/>
  <p:embeddedFontLst>
    <p:embeddedFont>
      <p:font typeface="Inter" panose="020B0604020202020204" charset="0"/>
      <p:regular r:id="rId13"/>
    </p:embeddedFont>
    <p:embeddedFont>
      <p:font typeface="Petrona Bold" panose="020B0604020202020204" charset="0"/>
      <p:regular r:id="rId14"/>
    </p:embeddedFont>
    <p:embeddedFont>
      <p:font typeface="Trebuchet MS" panose="020B0603020202020204" pitchFamily="34" charset="0"/>
      <p:regular r:id="rId15"/>
      <p:bold r:id="rId16"/>
      <p:italic r:id="rId17"/>
      <p:boldItalic r:id="rId18"/>
    </p:embeddedFont>
    <p:embeddedFont>
      <p:font typeface="Wingdings 3" panose="05040102010807070707" pitchFamily="18" charset="2"/>
      <p:regular r:id="rId1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e de Castro Gomes" initials="CdCG" lastIdx="1" clrIdx="0">
    <p:extLst>
      <p:ext uri="{19B8F6BF-5375-455C-9EA6-DF929625EA0E}">
        <p15:presenceInfo xmlns:p15="http://schemas.microsoft.com/office/powerpoint/2012/main" userId="S::carolinegomes@mpsp.mp.br::23f4d22d-9f99-4f35-ad25-1b1f8fefeab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72" d="100"/>
          <a:sy n="72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9671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42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686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676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22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99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30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10160"/>
            <a:ext cx="14630400" cy="823976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8481" y="2885441"/>
            <a:ext cx="9320323" cy="1975562"/>
          </a:xfrm>
        </p:spPr>
        <p:txBody>
          <a:bodyPr anchor="b">
            <a:noAutofit/>
          </a:bodyPr>
          <a:lstStyle>
            <a:lvl1pPr algn="r">
              <a:defRPr sz="648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8481" y="4861000"/>
            <a:ext cx="9320323" cy="131627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79861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2" y="731520"/>
            <a:ext cx="10316002" cy="4084320"/>
          </a:xfrm>
        </p:spPr>
        <p:txBody>
          <a:bodyPr anchor="ctr">
            <a:normAutofit/>
          </a:bodyPr>
          <a:lstStyle>
            <a:lvl1pPr algn="l">
              <a:defRPr sz="528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2" y="5364480"/>
            <a:ext cx="10316002" cy="1885154"/>
          </a:xfrm>
        </p:spPr>
        <p:txBody>
          <a:bodyPr anchor="ctr">
            <a:normAutofit/>
          </a:bodyPr>
          <a:lstStyle>
            <a:lvl1pPr marL="0" indent="0" algn="l">
              <a:buNone/>
              <a:defRPr sz="21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582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1" y="731520"/>
            <a:ext cx="9712961" cy="3627120"/>
          </a:xfrm>
        </p:spPr>
        <p:txBody>
          <a:bodyPr anchor="ctr">
            <a:normAutofit/>
          </a:bodyPr>
          <a:lstStyle>
            <a:lvl1pPr algn="l">
              <a:defRPr sz="528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39367" y="4358640"/>
            <a:ext cx="8669429" cy="4572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92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48640" indent="0">
              <a:buFontTx/>
              <a:buNone/>
              <a:defRPr/>
            </a:lvl2pPr>
            <a:lvl3pPr marL="1097280" indent="0">
              <a:buFontTx/>
              <a:buNone/>
              <a:defRPr/>
            </a:lvl3pPr>
            <a:lvl4pPr marL="1645920" indent="0">
              <a:buFontTx/>
              <a:buNone/>
              <a:defRPr/>
            </a:lvl4pPr>
            <a:lvl5pPr marL="219456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2" y="5364480"/>
            <a:ext cx="10316002" cy="1885154"/>
          </a:xfrm>
        </p:spPr>
        <p:txBody>
          <a:bodyPr anchor="ctr">
            <a:normAutofit/>
          </a:bodyPr>
          <a:lstStyle>
            <a:lvl1pPr marL="0" indent="0" algn="l">
              <a:buNone/>
              <a:defRPr sz="21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50244" y="948454"/>
            <a:ext cx="731520" cy="70173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/>
          <a:p>
            <a:pPr lvl="0"/>
            <a:r>
              <a:rPr lang="en-US" sz="96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671613" y="3463867"/>
            <a:ext cx="731520" cy="70173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/>
          <a:p>
            <a:pPr lvl="0"/>
            <a:r>
              <a:rPr lang="en-US" sz="96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167704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2" y="2318386"/>
            <a:ext cx="10316002" cy="3114552"/>
          </a:xfrm>
        </p:spPr>
        <p:txBody>
          <a:bodyPr anchor="b">
            <a:normAutofit/>
          </a:bodyPr>
          <a:lstStyle>
            <a:lvl1pPr algn="l">
              <a:defRPr sz="528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2" y="5432938"/>
            <a:ext cx="10316002" cy="1816697"/>
          </a:xfrm>
        </p:spPr>
        <p:txBody>
          <a:bodyPr anchor="t">
            <a:normAutofit/>
          </a:bodyPr>
          <a:lstStyle>
            <a:lvl1pPr marL="0" indent="0" algn="l">
              <a:buNone/>
              <a:defRPr sz="21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60919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1" y="731520"/>
            <a:ext cx="9712961" cy="3627120"/>
          </a:xfrm>
        </p:spPr>
        <p:txBody>
          <a:bodyPr anchor="ctr">
            <a:normAutofit/>
          </a:bodyPr>
          <a:lstStyle>
            <a:lvl1pPr algn="l">
              <a:defRPr sz="528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9" y="4815840"/>
            <a:ext cx="10316003" cy="61709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48640" indent="0">
              <a:buFontTx/>
              <a:buNone/>
              <a:defRPr/>
            </a:lvl2pPr>
            <a:lvl3pPr marL="1097280" indent="0">
              <a:buFontTx/>
              <a:buNone/>
              <a:defRPr/>
            </a:lvl3pPr>
            <a:lvl4pPr marL="1645920" indent="0">
              <a:buFontTx/>
              <a:buNone/>
              <a:defRPr/>
            </a:lvl4pPr>
            <a:lvl5pPr marL="219456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2" y="5432938"/>
            <a:ext cx="10316002" cy="1816697"/>
          </a:xfrm>
        </p:spPr>
        <p:txBody>
          <a:bodyPr anchor="t">
            <a:normAutofit/>
          </a:bodyPr>
          <a:lstStyle>
            <a:lvl1pPr marL="0" indent="0" algn="l">
              <a:buNone/>
              <a:defRPr sz="21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50244" y="948454"/>
            <a:ext cx="731520" cy="70173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/>
          <a:p>
            <a:pPr lvl="0"/>
            <a:r>
              <a:rPr lang="en-US" sz="96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671613" y="3463867"/>
            <a:ext cx="731520" cy="70173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/>
          <a:p>
            <a:pPr lvl="0"/>
            <a:r>
              <a:rPr lang="en-US" sz="96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590795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9" y="731520"/>
            <a:ext cx="10305844" cy="3627120"/>
          </a:xfrm>
        </p:spPr>
        <p:txBody>
          <a:bodyPr anchor="ctr">
            <a:normAutofit/>
          </a:bodyPr>
          <a:lstStyle>
            <a:lvl1pPr algn="l">
              <a:defRPr sz="528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9" y="4815840"/>
            <a:ext cx="10316003" cy="61709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80">
                <a:solidFill>
                  <a:schemeClr val="accent1"/>
                </a:solidFill>
              </a:defRPr>
            </a:lvl1pPr>
            <a:lvl2pPr marL="548640" indent="0">
              <a:buFontTx/>
              <a:buNone/>
              <a:defRPr/>
            </a:lvl2pPr>
            <a:lvl3pPr marL="1097280" indent="0">
              <a:buFontTx/>
              <a:buNone/>
              <a:defRPr/>
            </a:lvl3pPr>
            <a:lvl4pPr marL="1645920" indent="0">
              <a:buFontTx/>
              <a:buNone/>
              <a:defRPr/>
            </a:lvl4pPr>
            <a:lvl5pPr marL="219456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2" y="5432938"/>
            <a:ext cx="10316002" cy="1816697"/>
          </a:xfrm>
        </p:spPr>
        <p:txBody>
          <a:bodyPr anchor="t">
            <a:normAutofit/>
          </a:bodyPr>
          <a:lstStyle>
            <a:lvl1pPr marL="0" indent="0" algn="l">
              <a:buNone/>
              <a:defRPr sz="21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13001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46283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61208" y="731520"/>
            <a:ext cx="1565692" cy="630174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2" y="731520"/>
            <a:ext cx="8472180" cy="63017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22787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1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67632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2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99403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3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88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928911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5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487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2" y="3241041"/>
            <a:ext cx="10316002" cy="2191897"/>
          </a:xfrm>
        </p:spPr>
        <p:txBody>
          <a:bodyPr anchor="b"/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2" y="5432938"/>
            <a:ext cx="10316002" cy="1032480"/>
          </a:xfrm>
        </p:spPr>
        <p:txBody>
          <a:bodyPr anchor="t"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0298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1" y="2592707"/>
            <a:ext cx="5020842" cy="46569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7964" y="2592707"/>
            <a:ext cx="5020841" cy="46569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41801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894" y="2593180"/>
            <a:ext cx="5022748" cy="691514"/>
          </a:xfrm>
        </p:spPr>
        <p:txBody>
          <a:bodyPr anchor="b">
            <a:noAutofit/>
          </a:bodyPr>
          <a:lstStyle>
            <a:lvl1pPr marL="0" indent="0">
              <a:buNone/>
              <a:defRPr sz="2880" b="0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0894" y="3284695"/>
            <a:ext cx="5022748" cy="396494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06059" y="2593180"/>
            <a:ext cx="5022742" cy="691514"/>
          </a:xfrm>
        </p:spPr>
        <p:txBody>
          <a:bodyPr anchor="b">
            <a:noAutofit/>
          </a:bodyPr>
          <a:lstStyle>
            <a:lvl1pPr marL="0" indent="0">
              <a:buNone/>
              <a:defRPr sz="2880" b="0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06062" y="3284695"/>
            <a:ext cx="5022740" cy="396494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6905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731520"/>
            <a:ext cx="10316002" cy="15849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78527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16825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798325"/>
            <a:ext cx="4625434" cy="1534159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2554" y="617910"/>
            <a:ext cx="5416249" cy="66317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1" y="3332483"/>
            <a:ext cx="4625434" cy="3101339"/>
          </a:xfrm>
        </p:spPr>
        <p:txBody>
          <a:bodyPr>
            <a:normAutofit/>
          </a:bodyPr>
          <a:lstStyle>
            <a:lvl1pPr marL="0" indent="0">
              <a:buNone/>
              <a:defRPr sz="1680"/>
            </a:lvl1pPr>
            <a:lvl2pPr marL="548476" indent="0">
              <a:buNone/>
              <a:defRPr sz="1680"/>
            </a:lvl2pPr>
            <a:lvl3pPr marL="1096951" indent="0">
              <a:buNone/>
              <a:defRPr sz="1440"/>
            </a:lvl3pPr>
            <a:lvl4pPr marL="1645427" indent="0">
              <a:buNone/>
              <a:defRPr sz="1200"/>
            </a:lvl4pPr>
            <a:lvl5pPr marL="2193901" indent="0">
              <a:buNone/>
              <a:defRPr sz="1200"/>
            </a:lvl5pPr>
            <a:lvl6pPr marL="2742377" indent="0">
              <a:buNone/>
              <a:defRPr sz="1200"/>
            </a:lvl6pPr>
            <a:lvl7pPr marL="3290852" indent="0">
              <a:buNone/>
              <a:defRPr sz="1200"/>
            </a:lvl7pPr>
            <a:lvl8pPr marL="3839328" indent="0">
              <a:buNone/>
              <a:defRPr sz="1200"/>
            </a:lvl8pPr>
            <a:lvl9pPr marL="4387804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67209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2" y="5760720"/>
            <a:ext cx="10316000" cy="680086"/>
          </a:xfrm>
        </p:spPr>
        <p:txBody>
          <a:bodyPr anchor="b">
            <a:normAutofit/>
          </a:bodyPr>
          <a:lstStyle>
            <a:lvl1pPr algn="l">
              <a:defRPr sz="288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801" y="731520"/>
            <a:ext cx="10316002" cy="4614862"/>
          </a:xfrm>
        </p:spPr>
        <p:txBody>
          <a:bodyPr anchor="t">
            <a:normAutofit/>
          </a:bodyPr>
          <a:lstStyle>
            <a:lvl1pPr marL="0" indent="0" algn="ctr">
              <a:buNone/>
              <a:defRPr sz="1920"/>
            </a:lvl1pPr>
            <a:lvl2pPr marL="548640" indent="0">
              <a:buNone/>
              <a:defRPr sz="1920"/>
            </a:lvl2pPr>
            <a:lvl3pPr marL="1097280" indent="0">
              <a:buNone/>
              <a:defRPr sz="1920"/>
            </a:lvl3pPr>
            <a:lvl4pPr marL="1645920" indent="0">
              <a:buNone/>
              <a:defRPr sz="1920"/>
            </a:lvl4pPr>
            <a:lvl5pPr marL="2194560" indent="0">
              <a:buNone/>
              <a:defRPr sz="1920"/>
            </a:lvl5pPr>
            <a:lvl6pPr marL="2743200" indent="0">
              <a:buNone/>
              <a:defRPr sz="1920"/>
            </a:lvl6pPr>
            <a:lvl7pPr marL="3291840" indent="0">
              <a:buNone/>
              <a:defRPr sz="1920"/>
            </a:lvl7pPr>
            <a:lvl8pPr marL="3840480" indent="0">
              <a:buNone/>
              <a:defRPr sz="1920"/>
            </a:lvl8pPr>
            <a:lvl9pPr marL="4389120" indent="0">
              <a:buNone/>
              <a:defRPr sz="19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2" y="6440806"/>
            <a:ext cx="10316000" cy="808829"/>
          </a:xfrm>
        </p:spPr>
        <p:txBody>
          <a:bodyPr>
            <a:normAutofit/>
          </a:bodyPr>
          <a:lstStyle>
            <a:lvl1pPr marL="0" indent="0">
              <a:buNone/>
              <a:defRPr sz="144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07531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10160"/>
            <a:ext cx="14630400" cy="823976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2801" y="731520"/>
            <a:ext cx="10316002" cy="15849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1" y="2592707"/>
            <a:ext cx="10316002" cy="4656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46160" y="7249635"/>
            <a:ext cx="1094327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2801" y="7249635"/>
            <a:ext cx="7557134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08796" y="7249635"/>
            <a:ext cx="820007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57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  <p:sldLayoutId id="2147483729" r:id="rId20"/>
  </p:sldLayoutIdLst>
  <p:hf sldNum="0" hdr="0" ftr="0" dt="0"/>
  <p:txStyles>
    <p:titleStyle>
      <a:lvl1pPr algn="l" defTabSz="548640" rtl="0" eaLnBrk="1" latinLnBrk="0" hangingPunct="1">
        <a:spcBef>
          <a:spcPct val="0"/>
        </a:spcBef>
        <a:buNone/>
        <a:defRPr sz="432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11480" indent="-41148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1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91540" indent="-34290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71600" indent="-27432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920240" indent="-27432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468880" indent="-27432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017520" indent="-27432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566160" indent="-27432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114800" indent="-27432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663440" indent="-27432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Relationship Id="rId6" Type="http://schemas.microsoft.com/office/2007/relationships/hdphoto" Target="../media/hdphoto3.wdp"/><Relationship Id="rId5" Type="http://schemas.openxmlformats.org/officeDocument/2006/relationships/image" Target="../media/image3.png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Relationship Id="rId4" Type="http://schemas.microsoft.com/office/2007/relationships/hdphoto" Target="../media/hdphoto5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0"/>
          <p:cNvSpPr/>
          <p:nvPr/>
        </p:nvSpPr>
        <p:spPr>
          <a:xfrm>
            <a:off x="739377" y="1463040"/>
            <a:ext cx="9834411" cy="390548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7500"/>
              </a:lnSpc>
              <a:buNone/>
            </a:pPr>
            <a:r>
              <a:rPr lang="en-US" sz="6000" b="1" dirty="0">
                <a:solidFill>
                  <a:schemeClr val="accent2"/>
                </a:solidFill>
                <a:latin typeface="Petrona Bold" panose="020B0604020202020204" charset="0"/>
                <a:ea typeface="Petrona Bold" pitchFamily="34" charset="-122"/>
                <a:cs typeface="Petrona Bold" pitchFamily="34" charset="-120"/>
              </a:rPr>
              <a:t>Abrindo os Olhos - Conheça seus Direitos nos âmbitos Trabalhista e Previdenciário</a:t>
            </a:r>
            <a:endParaRPr lang="en-US" sz="6000" dirty="0">
              <a:solidFill>
                <a:schemeClr val="accent2"/>
              </a:solidFill>
              <a:latin typeface="Petrona Bold" panose="020B0604020202020204" charset="0"/>
            </a:endParaRPr>
          </a:p>
        </p:txBody>
      </p:sp>
      <p:sp>
        <p:nvSpPr>
          <p:cNvPr id="5" name="Text 1"/>
          <p:cNvSpPr/>
          <p:nvPr/>
        </p:nvSpPr>
        <p:spPr>
          <a:xfrm>
            <a:off x="739376" y="5368528"/>
            <a:ext cx="9834411" cy="199560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Inter" panose="020B0604020202020204" charset="0"/>
                <a:ea typeface="Inter" panose="020B0604020202020204" charset="0"/>
                <a:cs typeface="Calibri" panose="020F0502020204030204" pitchFamily="34" charset="0"/>
              </a:rPr>
              <a:t>Aline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Inter" panose="020B0604020202020204" charset="0"/>
                <a:ea typeface="Inter" panose="020B0604020202020204" charset="0"/>
                <a:cs typeface="Calibri" panose="020F0502020204030204" pitchFamily="34" charset="0"/>
              </a:rPr>
              <a:t>Catarucci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Inter" panose="020B0604020202020204" charset="0"/>
              <a:ea typeface="Inter" panose="020B0604020202020204" charset="0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Inter" panose="020B0604020202020204" charset="0"/>
                <a:ea typeface="Inter" panose="020B0604020202020204" charset="0"/>
                <a:cs typeface="Calibri" panose="020F0502020204030204" pitchFamily="34" charset="0"/>
              </a:rPr>
              <a:t>Caroline Gomes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Inter" panose="020B0604020202020204" charset="0"/>
                <a:ea typeface="Inter" panose="020B0604020202020204" charset="0"/>
                <a:cs typeface="Calibri" panose="020F0502020204030204" pitchFamily="34" charset="0"/>
              </a:rPr>
              <a:t>Natacha Jones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849748" y="667703"/>
            <a:ext cx="11779323" cy="94583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6250"/>
              </a:lnSpc>
            </a:pPr>
            <a:r>
              <a:rPr lang="pt-BR" sz="4500" b="1" dirty="0">
                <a:solidFill>
                  <a:schemeClr val="accent2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Breve introdução sobre o Direito Trabalhista e Previdenciário e como eles se relacionam</a:t>
            </a:r>
          </a:p>
        </p:txBody>
      </p:sp>
      <p:sp>
        <p:nvSpPr>
          <p:cNvPr id="3" name="Text 1"/>
          <p:cNvSpPr/>
          <p:nvPr/>
        </p:nvSpPr>
        <p:spPr>
          <a:xfrm>
            <a:off x="849747" y="2696844"/>
            <a:ext cx="4104637" cy="39838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3100"/>
              </a:lnSpc>
              <a:buNone/>
            </a:pPr>
            <a:r>
              <a:rPr lang="en-US" sz="3500" b="1" dirty="0" err="1">
                <a:solidFill>
                  <a:srgbClr val="000000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Direito</a:t>
            </a:r>
            <a:r>
              <a:rPr lang="en-US" sz="3500" b="1" dirty="0">
                <a:solidFill>
                  <a:srgbClr val="000000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 </a:t>
            </a:r>
            <a:r>
              <a:rPr lang="en-US" sz="3500" b="1" dirty="0" err="1">
                <a:solidFill>
                  <a:srgbClr val="000000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Previdenciário</a:t>
            </a:r>
            <a:endParaRPr lang="en-US" sz="3500" dirty="0"/>
          </a:p>
        </p:txBody>
      </p:sp>
      <p:sp>
        <p:nvSpPr>
          <p:cNvPr id="4" name="Text 2"/>
          <p:cNvSpPr/>
          <p:nvPr/>
        </p:nvSpPr>
        <p:spPr>
          <a:xfrm>
            <a:off x="849748" y="3376264"/>
            <a:ext cx="10519865" cy="41856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Já o direito previdenciário garante a proteção social aos trabalhadores e seus dependentes, assegurando que, em situações de incapacidade para o trabalho (seja por doença, acidente ou idade), esses indivíduos tenham acesso a benefícios e assistência, como: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Aposentadoria;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Benefícios por incapacidade;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Benefício de prestação continuada;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Pensão por morte.</a:t>
            </a:r>
          </a:p>
        </p:txBody>
      </p:sp>
    </p:spTree>
    <p:extLst>
      <p:ext uri="{BB962C8B-B14F-4D97-AF65-F5344CB8AC3E}">
        <p14:creationId xmlns:p14="http://schemas.microsoft.com/office/powerpoint/2010/main" val="237351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849749" y="667703"/>
            <a:ext cx="12930902" cy="94583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6250"/>
              </a:lnSpc>
              <a:buNone/>
            </a:pPr>
            <a:r>
              <a:rPr lang="en-US" sz="5000" b="1" dirty="0" err="1">
                <a:solidFill>
                  <a:schemeClr val="accent2"/>
                </a:solidFill>
                <a:latin typeface="Petrona Bold" panose="020B0604020202020204" charset="0"/>
                <a:ea typeface="Petrona Bold" pitchFamily="34" charset="-122"/>
                <a:cs typeface="Petrona Bold" pitchFamily="34" charset="-120"/>
              </a:rPr>
              <a:t>Introdução</a:t>
            </a:r>
            <a:endParaRPr lang="en-US" sz="5000" dirty="0">
              <a:solidFill>
                <a:schemeClr val="accent2"/>
              </a:solidFill>
              <a:latin typeface="Petrona Bold" panose="020B060402020202020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5C5EDE-98D5-F974-7418-0B7C8B49EDFE}"/>
              </a:ext>
            </a:extLst>
          </p:cNvPr>
          <p:cNvSpPr txBox="1"/>
          <p:nvPr/>
        </p:nvSpPr>
        <p:spPr>
          <a:xfrm>
            <a:off x="849749" y="1745241"/>
            <a:ext cx="10488811" cy="2243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 rtl="0" fontAlgn="base">
              <a:lnSpc>
                <a:spcPct val="150000"/>
              </a:lnSpc>
              <a:spcBef>
                <a:spcPts val="1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2400" i="0" u="none" strike="noStrike" dirty="0">
                <a:effectLst/>
                <a:latin typeface="Inter" panose="020B0604020202020204" charset="0"/>
                <a:ea typeface="Inter" panose="020B0604020202020204" charset="0"/>
              </a:rPr>
              <a:t>O que é o direito, de onde ele surge e como ele se apresenta para nós;</a:t>
            </a:r>
          </a:p>
          <a:p>
            <a:pPr marL="457200" indent="-457200" algn="just" rtl="0" fontAlgn="base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§"/>
            </a:pPr>
            <a:r>
              <a:rPr lang="pt-BR" sz="2400" i="0" u="none" strike="noStrike" dirty="0">
                <a:effectLst/>
                <a:latin typeface="Inter" panose="020B0604020202020204" charset="0"/>
                <a:ea typeface="Inter" panose="020B0604020202020204" charset="0"/>
              </a:rPr>
              <a:t>Breve introdução sobre Direito Trabalhista e Direito Previdenciário, e como eles se relacionam.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D612C6B-6845-DD8B-864E-E2060618C569}"/>
              </a:ext>
            </a:extLst>
          </p:cNvPr>
          <p:cNvSpPr txBox="1"/>
          <p:nvPr/>
        </p:nvSpPr>
        <p:spPr>
          <a:xfrm>
            <a:off x="849750" y="4120382"/>
            <a:ext cx="10488810" cy="3911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i="0" u="none" strike="noStrike" dirty="0">
                <a:solidFill>
                  <a:schemeClr val="accent2">
                    <a:lumMod val="50000"/>
                  </a:schemeClr>
                </a:solidFill>
                <a:effectLst/>
                <a:latin typeface="Petrona Bold" panose="020B0604020202020204" charset="0"/>
                <a:ea typeface="Inter" panose="020B0604020202020204" charset="0"/>
              </a:rPr>
              <a:t>“O direito é um dos fenômenos mais notáveis na vida humana. Compreendê-lo é compreender uma parte de nós mesmos. É saber em parte por que obedecemos, por que mandamos, por que nos indignamos, por que aspiramos a mudar em nome de ideias, por que em nome de ideias conservamos as coisas como estão.”</a:t>
            </a:r>
          </a:p>
          <a:p>
            <a:pPr algn="r">
              <a:lnSpc>
                <a:spcPct val="150000"/>
              </a:lnSpc>
            </a:pPr>
            <a:r>
              <a:rPr lang="pt-BR" sz="2400" i="0" u="none" strike="noStrike" dirty="0">
                <a:solidFill>
                  <a:schemeClr val="accent2">
                    <a:lumMod val="50000"/>
                  </a:schemeClr>
                </a:solidFill>
                <a:effectLst/>
                <a:latin typeface="Petrona Bold" panose="020B0604020202020204" charset="0"/>
                <a:ea typeface="Inter" panose="020B0604020202020204" charset="0"/>
              </a:rPr>
              <a:t>Introdução ao Estudo do Direito - Tercio Sampaio Ferraz Jr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Petrona Bold" panose="020B0604020202020204" charset="0"/>
              <a:ea typeface="Inter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99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828080" y="650677"/>
            <a:ext cx="6211014" cy="77640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6100"/>
              </a:lnSpc>
              <a:buNone/>
            </a:pPr>
            <a:r>
              <a:rPr lang="en-US" sz="5000" b="1" dirty="0">
                <a:solidFill>
                  <a:schemeClr val="accent2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O que é o direito?</a:t>
            </a:r>
            <a:endParaRPr lang="en-US" sz="5000" dirty="0">
              <a:solidFill>
                <a:schemeClr val="accent2"/>
              </a:solidFill>
            </a:endParaRPr>
          </a:p>
        </p:txBody>
      </p:sp>
      <p:sp>
        <p:nvSpPr>
          <p:cNvPr id="3" name="Shape 1"/>
          <p:cNvSpPr/>
          <p:nvPr/>
        </p:nvSpPr>
        <p:spPr>
          <a:xfrm>
            <a:off x="828080" y="1834093"/>
            <a:ext cx="4563473" cy="1253732"/>
          </a:xfrm>
          <a:prstGeom prst="roundRect">
            <a:avLst>
              <a:gd name="adj" fmla="val 3924"/>
            </a:avLst>
          </a:prstGeom>
          <a:solidFill>
            <a:srgbClr val="CCEEFF"/>
          </a:solidFill>
          <a:ln w="7620">
            <a:solidFill>
              <a:srgbClr val="B2D4E5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477477" y="2303307"/>
            <a:ext cx="3178400" cy="47686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3050"/>
              </a:lnSpc>
              <a:buNone/>
            </a:pPr>
            <a:r>
              <a:rPr lang="en-US" sz="3600" b="1" dirty="0">
                <a:solidFill>
                  <a:srgbClr val="272525"/>
                </a:solidFill>
                <a:latin typeface="Petrona Bold" panose="020B0604020202020204" charset="0"/>
                <a:ea typeface="Inter" panose="020B0604020202020204" charset="0"/>
                <a:cs typeface="Petrona Bold" pitchFamily="34" charset="-120"/>
              </a:rPr>
              <a:t>Símbolo: </a:t>
            </a:r>
            <a:r>
              <a:rPr lang="en-US" sz="3600" b="1" dirty="0" err="1">
                <a:solidFill>
                  <a:srgbClr val="272525"/>
                </a:solidFill>
                <a:latin typeface="Petrona Bold" panose="020B0604020202020204" charset="0"/>
                <a:ea typeface="Inter" panose="020B0604020202020204" charset="0"/>
                <a:cs typeface="Petrona Bold" pitchFamily="34" charset="-120"/>
              </a:rPr>
              <a:t>Balança</a:t>
            </a:r>
            <a:endParaRPr lang="en-US" sz="3600" dirty="0">
              <a:latin typeface="Petrona Bold" panose="020B0604020202020204" charset="0"/>
              <a:ea typeface="Inter" panose="020B0604020202020204" charset="0"/>
            </a:endParaRPr>
          </a:p>
        </p:txBody>
      </p:sp>
      <p:sp>
        <p:nvSpPr>
          <p:cNvPr id="15" name="Shape 1">
            <a:extLst>
              <a:ext uri="{FF2B5EF4-FFF2-40B4-BE49-F238E27FC236}">
                <a16:creationId xmlns:a16="http://schemas.microsoft.com/office/drawing/2014/main" id="{358E251D-A2DA-EDA2-E7B9-C012E9097E49}"/>
              </a:ext>
            </a:extLst>
          </p:cNvPr>
          <p:cNvSpPr/>
          <p:nvPr/>
        </p:nvSpPr>
        <p:spPr>
          <a:xfrm>
            <a:off x="6895974" y="1822335"/>
            <a:ext cx="4563473" cy="1253732"/>
          </a:xfrm>
          <a:prstGeom prst="roundRect">
            <a:avLst>
              <a:gd name="adj" fmla="val 3924"/>
            </a:avLst>
          </a:prstGeom>
          <a:solidFill>
            <a:srgbClr val="CCEEFF"/>
          </a:solidFill>
          <a:ln w="7620">
            <a:solidFill>
              <a:srgbClr val="B2D4E5"/>
            </a:solidFill>
            <a:prstDash val="solid"/>
          </a:ln>
        </p:spPr>
      </p:sp>
      <p:sp>
        <p:nvSpPr>
          <p:cNvPr id="16" name="Text 2">
            <a:extLst>
              <a:ext uri="{FF2B5EF4-FFF2-40B4-BE49-F238E27FC236}">
                <a16:creationId xmlns:a16="http://schemas.microsoft.com/office/drawing/2014/main" id="{CF19B042-AA13-36B5-E280-3FED69D08167}"/>
              </a:ext>
            </a:extLst>
          </p:cNvPr>
          <p:cNvSpPr/>
          <p:nvPr/>
        </p:nvSpPr>
        <p:spPr>
          <a:xfrm>
            <a:off x="7545371" y="2291549"/>
            <a:ext cx="3178400" cy="47686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3050"/>
              </a:lnSpc>
              <a:buNone/>
            </a:pPr>
            <a:r>
              <a:rPr lang="en-US" sz="3600" b="1" dirty="0" err="1">
                <a:solidFill>
                  <a:srgbClr val="272525"/>
                </a:solidFill>
                <a:latin typeface="Petrona Bold" panose="020B0604020202020204" charset="0"/>
                <a:ea typeface="Inter" panose="020B0604020202020204" charset="0"/>
                <a:cs typeface="Petrona Bold" pitchFamily="34" charset="-120"/>
              </a:rPr>
              <a:t>Equilíbrio</a:t>
            </a:r>
            <a:r>
              <a:rPr lang="en-US" sz="3600" b="1" dirty="0">
                <a:solidFill>
                  <a:srgbClr val="272525"/>
                </a:solidFill>
                <a:latin typeface="Petrona Bold" panose="020B0604020202020204" charset="0"/>
                <a:ea typeface="Inter" panose="020B0604020202020204" charset="0"/>
                <a:cs typeface="Petrona Bold" pitchFamily="34" charset="-120"/>
              </a:rPr>
              <a:t> Social</a:t>
            </a:r>
            <a:endParaRPr lang="en-US" sz="3600" dirty="0">
              <a:latin typeface="Petrona Bold" panose="020B0604020202020204" charset="0"/>
              <a:ea typeface="Inter" panose="020B0604020202020204" charset="0"/>
            </a:endParaRPr>
          </a:p>
        </p:txBody>
      </p:sp>
      <p:sp>
        <p:nvSpPr>
          <p:cNvPr id="19" name="Shape 1">
            <a:extLst>
              <a:ext uri="{FF2B5EF4-FFF2-40B4-BE49-F238E27FC236}">
                <a16:creationId xmlns:a16="http://schemas.microsoft.com/office/drawing/2014/main" id="{5BB8351E-88C5-8DA9-39E2-229553024ADD}"/>
              </a:ext>
            </a:extLst>
          </p:cNvPr>
          <p:cNvSpPr/>
          <p:nvPr/>
        </p:nvSpPr>
        <p:spPr>
          <a:xfrm>
            <a:off x="828080" y="3407155"/>
            <a:ext cx="4563473" cy="1253732"/>
          </a:xfrm>
          <a:prstGeom prst="roundRect">
            <a:avLst>
              <a:gd name="adj" fmla="val 3924"/>
            </a:avLst>
          </a:prstGeom>
          <a:solidFill>
            <a:srgbClr val="CCEEFF"/>
          </a:solidFill>
          <a:ln w="7620">
            <a:solidFill>
              <a:srgbClr val="B2D4E5"/>
            </a:solidFill>
            <a:prstDash val="solid"/>
          </a:ln>
        </p:spPr>
      </p:sp>
      <p:sp>
        <p:nvSpPr>
          <p:cNvPr id="20" name="Text 2">
            <a:extLst>
              <a:ext uri="{FF2B5EF4-FFF2-40B4-BE49-F238E27FC236}">
                <a16:creationId xmlns:a16="http://schemas.microsoft.com/office/drawing/2014/main" id="{79B26C0B-2F64-46A9-A311-49F90F188264}"/>
              </a:ext>
            </a:extLst>
          </p:cNvPr>
          <p:cNvSpPr/>
          <p:nvPr/>
        </p:nvSpPr>
        <p:spPr>
          <a:xfrm>
            <a:off x="1477477" y="3876369"/>
            <a:ext cx="3178400" cy="47686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3050"/>
              </a:lnSpc>
              <a:buNone/>
            </a:pPr>
            <a:r>
              <a:rPr lang="en-US" sz="3600" b="1" dirty="0" err="1">
                <a:solidFill>
                  <a:srgbClr val="272525"/>
                </a:solidFill>
                <a:latin typeface="Petrona Bold" panose="020B0604020202020204" charset="0"/>
                <a:ea typeface="Inter" panose="020B0604020202020204" charset="0"/>
                <a:cs typeface="Petrona Bold" pitchFamily="34" charset="-120"/>
              </a:rPr>
              <a:t>Igualdade</a:t>
            </a:r>
            <a:endParaRPr lang="en-US" sz="3600" dirty="0">
              <a:latin typeface="Petrona Bold" panose="020B0604020202020204" charset="0"/>
              <a:ea typeface="Inter" panose="020B0604020202020204" charset="0"/>
            </a:endParaRPr>
          </a:p>
        </p:txBody>
      </p:sp>
      <p:sp>
        <p:nvSpPr>
          <p:cNvPr id="21" name="Shape 1">
            <a:extLst>
              <a:ext uri="{FF2B5EF4-FFF2-40B4-BE49-F238E27FC236}">
                <a16:creationId xmlns:a16="http://schemas.microsoft.com/office/drawing/2014/main" id="{4BE88FA7-FDB1-FBA8-8B5A-F237EBF3A53E}"/>
              </a:ext>
            </a:extLst>
          </p:cNvPr>
          <p:cNvSpPr/>
          <p:nvPr/>
        </p:nvSpPr>
        <p:spPr>
          <a:xfrm>
            <a:off x="6895974" y="3440051"/>
            <a:ext cx="4563473" cy="1253732"/>
          </a:xfrm>
          <a:prstGeom prst="roundRect">
            <a:avLst>
              <a:gd name="adj" fmla="val 3924"/>
            </a:avLst>
          </a:prstGeom>
          <a:solidFill>
            <a:srgbClr val="CCEEFF"/>
          </a:solidFill>
          <a:ln w="7620">
            <a:solidFill>
              <a:srgbClr val="B2D4E5"/>
            </a:solidFill>
            <a:prstDash val="solid"/>
          </a:ln>
        </p:spPr>
      </p:sp>
      <p:sp>
        <p:nvSpPr>
          <p:cNvPr id="22" name="Text 2">
            <a:extLst>
              <a:ext uri="{FF2B5EF4-FFF2-40B4-BE49-F238E27FC236}">
                <a16:creationId xmlns:a16="http://schemas.microsoft.com/office/drawing/2014/main" id="{8BF2A644-704E-EA93-ED52-9977124261D6}"/>
              </a:ext>
            </a:extLst>
          </p:cNvPr>
          <p:cNvSpPr/>
          <p:nvPr/>
        </p:nvSpPr>
        <p:spPr>
          <a:xfrm>
            <a:off x="7545371" y="3909265"/>
            <a:ext cx="3178400" cy="47686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3050"/>
              </a:lnSpc>
              <a:buNone/>
            </a:pPr>
            <a:r>
              <a:rPr lang="en-US" sz="3600" b="1" dirty="0">
                <a:solidFill>
                  <a:srgbClr val="272525"/>
                </a:solidFill>
                <a:latin typeface="Petrona Bold" panose="020B0604020202020204" charset="0"/>
                <a:ea typeface="Inter" panose="020B0604020202020204" charset="0"/>
                <a:cs typeface="Petrona Bold" pitchFamily="34" charset="-120"/>
              </a:rPr>
              <a:t>Justiça</a:t>
            </a:r>
            <a:endParaRPr lang="en-US" sz="3600" dirty="0">
              <a:latin typeface="Petrona Bold" panose="020B0604020202020204" charset="0"/>
              <a:ea typeface="Inter" panose="020B0604020202020204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825BD39C-C248-B532-BD0B-91A865B9AF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33060" y="1701435"/>
            <a:ext cx="3021408" cy="2943435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0C5EF1B-2E26-F9F1-0B9B-21E41E531567}"/>
              </a:ext>
            </a:extLst>
          </p:cNvPr>
          <p:cNvSpPr txBox="1"/>
          <p:nvPr/>
        </p:nvSpPr>
        <p:spPr>
          <a:xfrm>
            <a:off x="932738" y="4919222"/>
            <a:ext cx="10526709" cy="2243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Inter" panose="020B0604020202020204" charset="0"/>
                <a:ea typeface="Inter" panose="020B0604020202020204" charset="0"/>
              </a:rPr>
              <a:t>Direito é um conjunto de normas que regula as relações entre as pessoas dentro da sociedade. Ele estabelece o que é permitido e o que é proibido, garantindo justiça, equilíbrio social, igualdade e segurança nas nossas interações.</a:t>
            </a:r>
            <a:endParaRPr lang="en-US" sz="2400" dirty="0">
              <a:latin typeface="Inter" panose="020B0604020202020204" charset="0"/>
              <a:ea typeface="Inter" panose="020B06040202020202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815340" y="670441"/>
            <a:ext cx="6115526" cy="76438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6000"/>
              </a:lnSpc>
              <a:buNone/>
            </a:pPr>
            <a:r>
              <a:rPr lang="en-US" sz="5000" b="1" dirty="0" err="1">
                <a:solidFill>
                  <a:schemeClr val="accent2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Direito</a:t>
            </a:r>
            <a:r>
              <a:rPr lang="en-US" sz="5000" b="1" dirty="0">
                <a:solidFill>
                  <a:schemeClr val="accent2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 e Norma </a:t>
            </a:r>
            <a:r>
              <a:rPr lang="en-US" sz="5000" b="1" dirty="0" err="1">
                <a:solidFill>
                  <a:schemeClr val="accent2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Jurídica</a:t>
            </a:r>
            <a:endParaRPr lang="en-US" sz="5000" dirty="0">
              <a:solidFill>
                <a:schemeClr val="accent2"/>
              </a:solidFill>
            </a:endParaRPr>
          </a:p>
        </p:txBody>
      </p:sp>
      <p:sp>
        <p:nvSpPr>
          <p:cNvPr id="3" name="Shape 1"/>
          <p:cNvSpPr/>
          <p:nvPr/>
        </p:nvSpPr>
        <p:spPr>
          <a:xfrm>
            <a:off x="689748" y="2702771"/>
            <a:ext cx="524113" cy="524113"/>
          </a:xfrm>
          <a:prstGeom prst="roundRect">
            <a:avLst>
              <a:gd name="adj" fmla="val 18669"/>
            </a:avLst>
          </a:prstGeom>
          <a:solidFill>
            <a:srgbClr val="CCEEFF"/>
          </a:solidFill>
          <a:ln w="7620">
            <a:solidFill>
              <a:srgbClr val="B2D4E5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873223" y="2781352"/>
            <a:ext cx="157043" cy="36695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850"/>
              </a:lnSpc>
              <a:buNone/>
            </a:pPr>
            <a:r>
              <a:rPr lang="en-US" sz="2850" b="1" dirty="0">
                <a:solidFill>
                  <a:srgbClr val="272525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1</a:t>
            </a:r>
            <a:endParaRPr lang="en-US" sz="2850" dirty="0"/>
          </a:p>
        </p:txBody>
      </p:sp>
      <p:sp>
        <p:nvSpPr>
          <p:cNvPr id="5" name="Text 3"/>
          <p:cNvSpPr/>
          <p:nvPr/>
        </p:nvSpPr>
        <p:spPr>
          <a:xfrm>
            <a:off x="1629152" y="2553624"/>
            <a:ext cx="4240756" cy="117633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buNone/>
            </a:pPr>
            <a:r>
              <a:rPr lang="en-US" sz="3200" dirty="0">
                <a:solidFill>
                  <a:srgbClr val="272525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O direito evolui junto com a sociedade</a:t>
            </a:r>
            <a:endParaRPr lang="en-US" sz="3200" dirty="0"/>
          </a:p>
        </p:txBody>
      </p:sp>
      <p:sp>
        <p:nvSpPr>
          <p:cNvPr id="7" name="Shape 5"/>
          <p:cNvSpPr/>
          <p:nvPr/>
        </p:nvSpPr>
        <p:spPr>
          <a:xfrm>
            <a:off x="689747" y="4650655"/>
            <a:ext cx="524113" cy="524113"/>
          </a:xfrm>
          <a:prstGeom prst="roundRect">
            <a:avLst>
              <a:gd name="adj" fmla="val 18669"/>
            </a:avLst>
          </a:prstGeom>
          <a:solidFill>
            <a:srgbClr val="CCEEFF"/>
          </a:solidFill>
          <a:ln w="7620">
            <a:solidFill>
              <a:srgbClr val="B2D4E5"/>
            </a:solidFill>
            <a:prstDash val="solid"/>
          </a:ln>
        </p:spPr>
      </p:sp>
      <p:sp>
        <p:nvSpPr>
          <p:cNvPr id="8" name="Text 6"/>
          <p:cNvSpPr/>
          <p:nvPr/>
        </p:nvSpPr>
        <p:spPr>
          <a:xfrm>
            <a:off x="847743" y="4729236"/>
            <a:ext cx="208002" cy="36695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850"/>
              </a:lnSpc>
              <a:buNone/>
            </a:pPr>
            <a:r>
              <a:rPr lang="en-US" sz="2850" b="1" dirty="0">
                <a:solidFill>
                  <a:srgbClr val="272525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2</a:t>
            </a:r>
            <a:endParaRPr lang="en-US" sz="2850" dirty="0"/>
          </a:p>
        </p:txBody>
      </p:sp>
      <p:sp>
        <p:nvSpPr>
          <p:cNvPr id="9" name="Text 7"/>
          <p:cNvSpPr/>
          <p:nvPr/>
        </p:nvSpPr>
        <p:spPr>
          <a:xfrm>
            <a:off x="1629152" y="4114800"/>
            <a:ext cx="4240755" cy="201290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buNone/>
            </a:pPr>
            <a:r>
              <a:rPr lang="en-US" sz="3200" dirty="0">
                <a:solidFill>
                  <a:srgbClr val="272525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Não se limita a manter a vida, mas deve buscar torná-la o mais agradável possível</a:t>
            </a:r>
            <a:endParaRPr lang="en-US" sz="3200" dirty="0"/>
          </a:p>
        </p:txBody>
      </p:sp>
      <p:sp>
        <p:nvSpPr>
          <p:cNvPr id="11" name="Shape 9"/>
          <p:cNvSpPr/>
          <p:nvPr/>
        </p:nvSpPr>
        <p:spPr>
          <a:xfrm>
            <a:off x="689749" y="7015626"/>
            <a:ext cx="524113" cy="524113"/>
          </a:xfrm>
          <a:prstGeom prst="roundRect">
            <a:avLst>
              <a:gd name="adj" fmla="val 18669"/>
            </a:avLst>
          </a:prstGeom>
          <a:solidFill>
            <a:srgbClr val="CCEEFF"/>
          </a:solidFill>
          <a:ln w="7620">
            <a:solidFill>
              <a:srgbClr val="B2D4E5"/>
            </a:solidFill>
            <a:prstDash val="solid"/>
          </a:ln>
        </p:spPr>
      </p:sp>
      <p:sp>
        <p:nvSpPr>
          <p:cNvPr id="12" name="Text 10"/>
          <p:cNvSpPr/>
          <p:nvPr/>
        </p:nvSpPr>
        <p:spPr>
          <a:xfrm>
            <a:off x="847983" y="7094207"/>
            <a:ext cx="207645" cy="36695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850"/>
              </a:lnSpc>
              <a:buNone/>
            </a:pPr>
            <a:r>
              <a:rPr lang="en-US" sz="2850" b="1" dirty="0">
                <a:solidFill>
                  <a:srgbClr val="272525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3</a:t>
            </a:r>
            <a:endParaRPr lang="en-US" sz="2850" dirty="0"/>
          </a:p>
        </p:txBody>
      </p:sp>
      <p:sp>
        <p:nvSpPr>
          <p:cNvPr id="13" name="Text 11"/>
          <p:cNvSpPr/>
          <p:nvPr/>
        </p:nvSpPr>
        <p:spPr>
          <a:xfrm>
            <a:off x="1629153" y="6847843"/>
            <a:ext cx="4240755" cy="138379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buNone/>
            </a:pPr>
            <a:r>
              <a:rPr lang="en-US" sz="3200" dirty="0">
                <a:solidFill>
                  <a:srgbClr val="272525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Precisa estar conectado à realidade social</a:t>
            </a:r>
            <a:endParaRPr lang="en-US" sz="3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76BF327-30F9-F0E7-BF47-E8873775F977}"/>
              </a:ext>
            </a:extLst>
          </p:cNvPr>
          <p:cNvSpPr txBox="1"/>
          <p:nvPr/>
        </p:nvSpPr>
        <p:spPr>
          <a:xfrm>
            <a:off x="1629150" y="1738924"/>
            <a:ext cx="42407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200" b="1" dirty="0">
                <a:solidFill>
                  <a:srgbClr val="000000"/>
                </a:solidFill>
                <a:latin typeface="Petrona Bold" panose="020B0604020202020204" charset="0"/>
              </a:rPr>
              <a:t>Direito</a:t>
            </a:r>
            <a:endParaRPr lang="en-US" sz="3200" dirty="0"/>
          </a:p>
        </p:txBody>
      </p:sp>
      <p:sp>
        <p:nvSpPr>
          <p:cNvPr id="19" name="Text 3">
            <a:extLst>
              <a:ext uri="{FF2B5EF4-FFF2-40B4-BE49-F238E27FC236}">
                <a16:creationId xmlns:a16="http://schemas.microsoft.com/office/drawing/2014/main" id="{12A3C7D9-CA28-6F28-B165-2F716715245E}"/>
              </a:ext>
            </a:extLst>
          </p:cNvPr>
          <p:cNvSpPr/>
          <p:nvPr/>
        </p:nvSpPr>
        <p:spPr>
          <a:xfrm>
            <a:off x="6930868" y="2553624"/>
            <a:ext cx="4240756" cy="117633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buNone/>
            </a:pPr>
            <a:r>
              <a:rPr lang="en-US" sz="3200" dirty="0" err="1">
                <a:solidFill>
                  <a:srgbClr val="272525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Compõe</a:t>
            </a:r>
            <a:r>
              <a:rPr lang="en-US" sz="3200" dirty="0">
                <a:solidFill>
                  <a:srgbClr val="272525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 o </a:t>
            </a:r>
            <a:r>
              <a:rPr lang="en-US" sz="3200" dirty="0" err="1">
                <a:solidFill>
                  <a:srgbClr val="272525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sistema</a:t>
            </a:r>
            <a:r>
              <a:rPr lang="en-US" sz="3200" dirty="0">
                <a:solidFill>
                  <a:srgbClr val="272525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 </a:t>
            </a:r>
            <a:r>
              <a:rPr lang="en-US" sz="3200" dirty="0" err="1">
                <a:solidFill>
                  <a:srgbClr val="272525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jurídico</a:t>
            </a:r>
            <a:endParaRPr lang="en-US" sz="3200" dirty="0"/>
          </a:p>
        </p:txBody>
      </p:sp>
      <p:sp>
        <p:nvSpPr>
          <p:cNvPr id="20" name="Text 7">
            <a:extLst>
              <a:ext uri="{FF2B5EF4-FFF2-40B4-BE49-F238E27FC236}">
                <a16:creationId xmlns:a16="http://schemas.microsoft.com/office/drawing/2014/main" id="{AABF9F9A-C1D4-B543-9834-0281474E54EF}"/>
              </a:ext>
            </a:extLst>
          </p:cNvPr>
          <p:cNvSpPr/>
          <p:nvPr/>
        </p:nvSpPr>
        <p:spPr>
          <a:xfrm>
            <a:off x="6930868" y="4114800"/>
            <a:ext cx="4240755" cy="201290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buNone/>
            </a:pPr>
            <a:r>
              <a:rPr lang="pt-BR" sz="3200" dirty="0">
                <a:solidFill>
                  <a:srgbClr val="272525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Manifesta um conjunto de proibições, obrigações ou permissões</a:t>
            </a:r>
            <a:endParaRPr lang="en-US" sz="3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17FE763-3762-E363-79FC-7050FFF4BB40}"/>
              </a:ext>
            </a:extLst>
          </p:cNvPr>
          <p:cNvSpPr txBox="1"/>
          <p:nvPr/>
        </p:nvSpPr>
        <p:spPr>
          <a:xfrm>
            <a:off x="6930866" y="1738924"/>
            <a:ext cx="42407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200" b="1" dirty="0">
                <a:solidFill>
                  <a:srgbClr val="000000"/>
                </a:solidFill>
                <a:latin typeface="Petrona Bold" panose="020B0604020202020204" charset="0"/>
              </a:rPr>
              <a:t>Norma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849748" y="667703"/>
            <a:ext cx="11779323" cy="94583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6250"/>
              </a:lnSpc>
            </a:pPr>
            <a:r>
              <a:rPr lang="en-US" sz="4500" b="1" dirty="0">
                <a:solidFill>
                  <a:schemeClr val="accent2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Fontes do </a:t>
            </a:r>
            <a:r>
              <a:rPr lang="en-US" sz="4500" b="1" dirty="0" err="1">
                <a:solidFill>
                  <a:schemeClr val="accent2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Direito</a:t>
            </a:r>
            <a:r>
              <a:rPr lang="en-US" sz="4500" b="1" dirty="0">
                <a:solidFill>
                  <a:schemeClr val="accent2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: Fontes </a:t>
            </a:r>
            <a:r>
              <a:rPr lang="en-US" sz="4500" b="1" dirty="0" err="1">
                <a:solidFill>
                  <a:schemeClr val="accent2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Formais</a:t>
            </a:r>
            <a:r>
              <a:rPr lang="en-US" sz="4500" b="1" dirty="0">
                <a:solidFill>
                  <a:schemeClr val="accent2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 e </a:t>
            </a:r>
            <a:r>
              <a:rPr lang="en-US" sz="4500" b="1" dirty="0" err="1">
                <a:solidFill>
                  <a:schemeClr val="accent2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Materiais</a:t>
            </a:r>
            <a:endParaRPr lang="en-US" sz="4500" b="1" dirty="0">
              <a:solidFill>
                <a:schemeClr val="accent2"/>
              </a:solidFill>
              <a:latin typeface="Petrona Bold" pitchFamily="34" charset="0"/>
              <a:ea typeface="Petrona Bold" pitchFamily="34" charset="-122"/>
              <a:cs typeface="Petrona Bold" pitchFamily="34" charset="-120"/>
            </a:endParaRPr>
          </a:p>
        </p:txBody>
      </p:sp>
      <p:sp>
        <p:nvSpPr>
          <p:cNvPr id="3" name="Text 1"/>
          <p:cNvSpPr/>
          <p:nvPr/>
        </p:nvSpPr>
        <p:spPr>
          <a:xfrm>
            <a:off x="849748" y="1965325"/>
            <a:ext cx="3186946" cy="39838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3100"/>
              </a:lnSpc>
              <a:buNone/>
            </a:pPr>
            <a:r>
              <a:rPr lang="en-US" sz="3500" b="1" dirty="0">
                <a:solidFill>
                  <a:srgbClr val="000000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Fontes Materiais</a:t>
            </a:r>
            <a:endParaRPr lang="en-US" sz="3500" dirty="0"/>
          </a:p>
        </p:txBody>
      </p:sp>
      <p:sp>
        <p:nvSpPr>
          <p:cNvPr id="4" name="Text 2"/>
          <p:cNvSpPr/>
          <p:nvPr/>
        </p:nvSpPr>
        <p:spPr>
          <a:xfrm>
            <a:off x="849748" y="2370513"/>
            <a:ext cx="10519865" cy="41856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Referem-se aos fatores ou elementos que influenciam a criação das normas jurídicas, mas que, por si só, não têm o poder de estabelecer normas com força jurídica. São os dados que inspiram ou justificam a formulação de uma regra, e incluem: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Fatores sociais;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Fatores econômicos;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Fatores políticos;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Fatores culturais.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849748" y="354815"/>
            <a:ext cx="11779323" cy="94583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6250"/>
              </a:lnSpc>
            </a:pPr>
            <a:r>
              <a:rPr lang="en-US" sz="4000" b="1" dirty="0">
                <a:solidFill>
                  <a:schemeClr val="accent2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Fontes </a:t>
            </a:r>
            <a:r>
              <a:rPr lang="en-US" sz="4000" b="1" dirty="0" err="1">
                <a:solidFill>
                  <a:schemeClr val="accent2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Formais</a:t>
            </a:r>
            <a:endParaRPr lang="en-US" sz="4000" b="1" dirty="0">
              <a:solidFill>
                <a:schemeClr val="accent2"/>
              </a:solidFill>
              <a:latin typeface="Petrona Bold" pitchFamily="34" charset="0"/>
              <a:ea typeface="Petrona Bold" pitchFamily="34" charset="-122"/>
              <a:cs typeface="Petrona Bold" pitchFamily="34" charset="-120"/>
            </a:endParaRPr>
          </a:p>
        </p:txBody>
      </p:sp>
      <p:sp>
        <p:nvSpPr>
          <p:cNvPr id="4" name="Text 2"/>
          <p:cNvSpPr/>
          <p:nvPr/>
        </p:nvSpPr>
        <p:spPr>
          <a:xfrm>
            <a:off x="849748" y="1186944"/>
            <a:ext cx="12743718" cy="55872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00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São os meios pelos quais o direito se manifesta de forma obrigatória e reconhecida. São exemplos: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78E3688-C66B-E03B-9FDA-6734CAFD2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682146"/>
              </p:ext>
            </p:extLst>
          </p:nvPr>
        </p:nvGraphicFramePr>
        <p:xfrm>
          <a:off x="849748" y="1935689"/>
          <a:ext cx="12743718" cy="5994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1350">
                  <a:extLst>
                    <a:ext uri="{9D8B030D-6E8A-4147-A177-3AD203B41FA5}">
                      <a16:colId xmlns:a16="http://schemas.microsoft.com/office/drawing/2014/main" val="3906889713"/>
                    </a:ext>
                  </a:extLst>
                </a:gridCol>
                <a:gridCol w="10002368">
                  <a:extLst>
                    <a:ext uri="{9D8B030D-6E8A-4147-A177-3AD203B41FA5}">
                      <a16:colId xmlns:a16="http://schemas.microsoft.com/office/drawing/2014/main" val="116024397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Legislação: </a:t>
                      </a:r>
                      <a:r>
                        <a:rPr lang="pt-BR" sz="2000" b="0" dirty="0">
                          <a:solidFill>
                            <a:schemeClr val="tx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conjunto de normas escritas criadas por órgãos competentes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latin typeface="Inter" panose="020B0604020202020204" charset="0"/>
                        <a:ea typeface="Inter" panose="020B060402020202020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801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50" b="1" dirty="0" err="1">
                          <a:latin typeface="Inter" panose="020B0604020202020204" charset="0"/>
                          <a:ea typeface="Inter" panose="020B0604020202020204" charset="0"/>
                        </a:rPr>
                        <a:t>Constituição</a:t>
                      </a:r>
                      <a:endParaRPr lang="en-US" sz="1850" b="1" dirty="0">
                        <a:latin typeface="Inter" panose="020B0604020202020204" charset="0"/>
                        <a:ea typeface="Inter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8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É a lei suprema de um país. Estabelece os princípios fundamentais que regem o Estado, incluindo direitos e deveres dos cidadãos e a organização dos poderes (legislativo, executivo e judiciário).</a:t>
                      </a:r>
                      <a:endParaRPr lang="en-US" sz="1850" dirty="0">
                        <a:latin typeface="Inter" panose="020B0604020202020204" charset="0"/>
                        <a:ea typeface="Inter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612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Leis </a:t>
                      </a:r>
                      <a:r>
                        <a:rPr lang="en-US" sz="1850" b="1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Ordinárias</a:t>
                      </a:r>
                      <a:endParaRPr lang="en-US" sz="1850" b="1" dirty="0">
                        <a:latin typeface="Inter" panose="020B0604020202020204" charset="0"/>
                        <a:ea typeface="Inter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8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Normas gerais aprovadas pelo poder legislativo, como o Código Civil e a Consolidação das Leis do Trabalho (CLT).</a:t>
                      </a:r>
                      <a:endParaRPr lang="en-US" sz="1850" dirty="0">
                        <a:latin typeface="Inter" panose="020B0604020202020204" charset="0"/>
                        <a:ea typeface="Inter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37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Leis </a:t>
                      </a:r>
                      <a:r>
                        <a:rPr lang="en-US" sz="1850" b="1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Complementares</a:t>
                      </a:r>
                      <a:endParaRPr lang="en-US" sz="1850" b="1" dirty="0">
                        <a:latin typeface="Inter" panose="020B0604020202020204" charset="0"/>
                        <a:ea typeface="Inter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54864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Regulam aspectos específicos da Constituição que exigem um detalhamento adicional. São votadas de maneira especial e requerem um quórum maior que as leis ordinárias.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93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50" b="1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Medidas</a:t>
                      </a:r>
                      <a:r>
                        <a:rPr lang="en-US" sz="18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 </a:t>
                      </a:r>
                      <a:r>
                        <a:rPr lang="en-US" sz="1850" b="1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Provisórias</a:t>
                      </a:r>
                      <a:endParaRPr lang="en-US" sz="1850" b="1" dirty="0">
                        <a:latin typeface="Inter" panose="020B0604020202020204" charset="0"/>
                        <a:ea typeface="Inter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8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Ações do Poder Executivo com força de lei, aplicadas em situações de urgência e relevância, mas que precisam ser aprovadas posteriormente pelo Congresso Nacional para continuar em vigor.</a:t>
                      </a:r>
                      <a:endParaRPr lang="en-US" sz="1850" dirty="0">
                        <a:latin typeface="Inter" panose="020B0604020202020204" charset="0"/>
                        <a:ea typeface="Inter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624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50" b="1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Decretos</a:t>
                      </a:r>
                      <a:r>
                        <a:rPr lang="en-US" sz="18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 </a:t>
                      </a:r>
                      <a:r>
                        <a:rPr lang="en-US" sz="1850" b="1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Legislativos</a:t>
                      </a:r>
                      <a:r>
                        <a:rPr lang="en-US" sz="18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 e </a:t>
                      </a:r>
                      <a:r>
                        <a:rPr lang="en-US" sz="1850" b="1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Executivos</a:t>
                      </a:r>
                      <a:endParaRPr lang="en-US" sz="1850" b="1" dirty="0">
                        <a:latin typeface="Inter" panose="020B0604020202020204" charset="0"/>
                        <a:ea typeface="Inter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8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Normas emitidas pelo Poder Executivo ou Legislativo, geralmente para regulamentar ou detalhar a aplicação de leis já existentes.</a:t>
                      </a:r>
                      <a:endParaRPr lang="en-US" sz="1850" dirty="0">
                        <a:latin typeface="Inter" panose="020B0604020202020204" charset="0"/>
                        <a:ea typeface="Inter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605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3932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849748" y="354815"/>
            <a:ext cx="11779323" cy="94583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6250"/>
              </a:lnSpc>
            </a:pPr>
            <a:r>
              <a:rPr lang="en-US" sz="4000" b="1" dirty="0">
                <a:solidFill>
                  <a:schemeClr val="accent2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Fontes </a:t>
            </a:r>
            <a:r>
              <a:rPr lang="en-US" sz="4000" b="1" dirty="0" err="1">
                <a:solidFill>
                  <a:schemeClr val="accent2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Formais</a:t>
            </a:r>
            <a:endParaRPr lang="en-US" sz="4000" b="1" dirty="0">
              <a:solidFill>
                <a:schemeClr val="accent2"/>
              </a:solidFill>
              <a:latin typeface="Petrona Bold" pitchFamily="34" charset="0"/>
              <a:ea typeface="Petrona Bold" pitchFamily="34" charset="-122"/>
              <a:cs typeface="Petrona Bold" pitchFamily="34" charset="-12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B47B315-537E-CDE7-1462-47F9A4AD9D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684380"/>
              </p:ext>
            </p:extLst>
          </p:nvPr>
        </p:nvGraphicFramePr>
        <p:xfrm>
          <a:off x="849748" y="1373365"/>
          <a:ext cx="11286834" cy="1866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6834">
                  <a:extLst>
                    <a:ext uri="{9D8B030D-6E8A-4147-A177-3AD203B41FA5}">
                      <a16:colId xmlns:a16="http://schemas.microsoft.com/office/drawing/2014/main" val="350151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1081088" indent="0" algn="just" rtl="0">
                        <a:lnSpc>
                          <a:spcPct val="150000"/>
                        </a:lnSpc>
                      </a:pPr>
                      <a:r>
                        <a:rPr lang="pt-BR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Costumes: </a:t>
                      </a:r>
                      <a:r>
                        <a:rPr lang="pt-BR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correspondem a práticas reiteradas de uma sociedade que, com o tempo, adquirem força normativa. </a:t>
                      </a:r>
                      <a:endParaRPr lang="pt-BR" sz="2000" b="0" dirty="0">
                        <a:solidFill>
                          <a:schemeClr val="tx1"/>
                        </a:solidFill>
                        <a:effectLst/>
                        <a:latin typeface="Inter" panose="020B0604020202020204" charset="0"/>
                        <a:ea typeface="Inter" panose="020B0604020202020204" charset="0"/>
                      </a:endParaRPr>
                    </a:p>
                    <a:p>
                      <a:pPr marL="1081088" indent="0" algn="just" rtl="0" fontAlgn="base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pt-BR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Requisitos: o uso continuado e a convicção da obrigatoriedade.</a:t>
                      </a:r>
                    </a:p>
                    <a:p>
                      <a:pPr marL="1081088" indent="0" algn="just" rtl="0" fontAlgn="base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pt-BR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Exemplo: união estável.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4683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ED2B833-A128-6F27-568F-5C447195BB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994641"/>
              </p:ext>
            </p:extLst>
          </p:nvPr>
        </p:nvGraphicFramePr>
        <p:xfrm>
          <a:off x="849748" y="3490295"/>
          <a:ext cx="11286834" cy="1409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6834">
                  <a:extLst>
                    <a:ext uri="{9D8B030D-6E8A-4147-A177-3AD203B41FA5}">
                      <a16:colId xmlns:a16="http://schemas.microsoft.com/office/drawing/2014/main" val="35015163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081088" indent="0" algn="just" rtl="0">
                        <a:lnSpc>
                          <a:spcPct val="150000"/>
                        </a:lnSpc>
                        <a:tabLst>
                          <a:tab pos="9958388" algn="l"/>
                        </a:tabLst>
                      </a:pPr>
                      <a:r>
                        <a:rPr lang="pt-BR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Jurisprudência: </a:t>
                      </a:r>
                      <a:r>
                        <a:rPr lang="pt-BR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decisões judiciais reiteradas que, embora não criem novas leis, estabelecem um padrão de interpretação das normas e podem servir como base para futuras decisões.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4683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90F74B0-B93E-3985-080C-AD070301BB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990603"/>
              </p:ext>
            </p:extLst>
          </p:nvPr>
        </p:nvGraphicFramePr>
        <p:xfrm>
          <a:off x="849748" y="5138602"/>
          <a:ext cx="11286834" cy="2323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6834">
                  <a:extLst>
                    <a:ext uri="{9D8B030D-6E8A-4147-A177-3AD203B41FA5}">
                      <a16:colId xmlns:a16="http://schemas.microsoft.com/office/drawing/2014/main" val="350151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1081088" indent="0" algn="just" rtl="0">
                        <a:lnSpc>
                          <a:spcPct val="150000"/>
                        </a:lnSpc>
                      </a:pPr>
                      <a:r>
                        <a:rPr lang="pt-BR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Tratados e convenções internacionais: </a:t>
                      </a:r>
                      <a:r>
                        <a:rPr lang="pt-BR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acordos entre diferentes países que, após aprovados no âmbito interno conforme procedimentos prescritos pelas respectivas constituições, passam a valer como normas no ordenamento jurídico. </a:t>
                      </a:r>
                    </a:p>
                    <a:p>
                      <a:pPr marL="1081088" indent="0" algn="just" rtl="0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pt-BR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Convenções internacionais são acordos feitos entre países no âmbito dos organismos internacionais, como a Organização Internacional do Trabalho (OIT).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46831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44446752-4370-223E-517E-834CD584A9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5781" y1="31875" x2="55781" y2="31875"/>
                        <a14:foregroundMark x1="67500" y1="58594" x2="67500" y2="58594"/>
                        <a14:foregroundMark x1="67656" y1="70625" x2="67656" y2="706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55917" y="3158232"/>
            <a:ext cx="2073636" cy="207363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4849A62-68D7-EF16-D37E-EA0E8E13C2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>
                        <a14:foregroundMark x1="49783" y1="41196" x2="49783" y2="41196"/>
                        <a14:foregroundMark x1="48152" y1="48043" x2="48152" y2="48043"/>
                        <a14:foregroundMark x1="55652" y1="66087" x2="55652" y2="6608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1974" y="5531629"/>
            <a:ext cx="1537855" cy="153785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F83F021-88EC-7C4E-B5E0-3947CFA92C7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5869" y="1478519"/>
            <a:ext cx="1613960" cy="1286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81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849748" y="354815"/>
            <a:ext cx="11779323" cy="94583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6250"/>
              </a:lnSpc>
            </a:pPr>
            <a:r>
              <a:rPr lang="en-US" sz="4000" b="1" dirty="0">
                <a:solidFill>
                  <a:schemeClr val="accent2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Fontes </a:t>
            </a:r>
            <a:r>
              <a:rPr lang="en-US" sz="4000" b="1" dirty="0" err="1">
                <a:solidFill>
                  <a:schemeClr val="accent2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Complementares</a:t>
            </a:r>
            <a:endParaRPr lang="en-US" sz="4000" b="1" dirty="0">
              <a:solidFill>
                <a:schemeClr val="accent2"/>
              </a:solidFill>
              <a:latin typeface="Petrona Bold" pitchFamily="34" charset="0"/>
              <a:ea typeface="Petrona Bold" pitchFamily="34" charset="-122"/>
              <a:cs typeface="Petrona Bold" pitchFamily="34" charset="-12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B47B315-537E-CDE7-1462-47F9A4AD9D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145023"/>
              </p:ext>
            </p:extLst>
          </p:nvPr>
        </p:nvGraphicFramePr>
        <p:xfrm>
          <a:off x="1307874" y="1462115"/>
          <a:ext cx="4570150" cy="5753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0150">
                  <a:extLst>
                    <a:ext uri="{9D8B030D-6E8A-4147-A177-3AD203B41FA5}">
                      <a16:colId xmlns:a16="http://schemas.microsoft.com/office/drawing/2014/main" val="3501516304"/>
                    </a:ext>
                  </a:extLst>
                </a:gridCol>
              </a:tblGrid>
              <a:tr h="5753331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endParaRPr lang="pt-BR" sz="2400" b="1" i="0" u="none" strike="noStrike" kern="1200" dirty="0">
                        <a:solidFill>
                          <a:schemeClr val="tx1"/>
                        </a:solidFill>
                        <a:effectLst/>
                        <a:latin typeface="Inter" panose="020B0604020202020204" charset="0"/>
                        <a:ea typeface="Inter" panose="020B0604020202020204" charset="0"/>
                        <a:cs typeface="+mn-cs"/>
                      </a:endParaRPr>
                    </a:p>
                    <a:p>
                      <a:pPr algn="ctr" rtl="0">
                        <a:lnSpc>
                          <a:spcPct val="150000"/>
                        </a:lnSpc>
                      </a:pPr>
                      <a:endParaRPr lang="pt-BR" sz="2400" b="1" i="0" u="none" strike="noStrike" kern="1200" dirty="0">
                        <a:solidFill>
                          <a:schemeClr val="tx1"/>
                        </a:solidFill>
                        <a:effectLst/>
                        <a:latin typeface="Inter" panose="020B0604020202020204" charset="0"/>
                        <a:ea typeface="Inter" panose="020B0604020202020204" charset="0"/>
                        <a:cs typeface="+mn-cs"/>
                      </a:endParaRPr>
                    </a:p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pt-BR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Doutrina: </a:t>
                      </a:r>
                      <a:r>
                        <a:rPr lang="pt-BR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conjunto de estudos, teorias e opiniões dos juristas e estudiosos do direito sobre como as normas jurídicas devem ser interpretadas e aplicadas.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4683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ED2B833-A128-6F27-568F-5C447195BB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035580"/>
              </p:ext>
            </p:extLst>
          </p:nvPr>
        </p:nvGraphicFramePr>
        <p:xfrm>
          <a:off x="6467301" y="1462115"/>
          <a:ext cx="4570150" cy="5753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0150">
                  <a:extLst>
                    <a:ext uri="{9D8B030D-6E8A-4147-A177-3AD203B41FA5}">
                      <a16:colId xmlns:a16="http://schemas.microsoft.com/office/drawing/2014/main" val="3501516304"/>
                    </a:ext>
                  </a:extLst>
                </a:gridCol>
              </a:tblGrid>
              <a:tr h="5753332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endParaRPr lang="pt-BR" sz="2400" b="1" i="0" u="none" strike="noStrike" kern="1200" dirty="0">
                        <a:solidFill>
                          <a:schemeClr val="tx1"/>
                        </a:solidFill>
                        <a:effectLst/>
                        <a:latin typeface="Inter" panose="020B0604020202020204" charset="0"/>
                        <a:ea typeface="Inter" panose="020B0604020202020204" charset="0"/>
                        <a:cs typeface="+mn-cs"/>
                      </a:endParaRPr>
                    </a:p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pt-BR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Princípios gerais do direito: </a:t>
                      </a:r>
                      <a:r>
                        <a:rPr lang="pt-BR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Inter" panose="020B0604020202020204" charset="0"/>
                          <a:ea typeface="Inter" panose="020B0604020202020204" charset="0"/>
                          <a:cs typeface="+mn-cs"/>
                        </a:rPr>
                        <a:t>funcionam como diretrizes fundamentais que orientam a interpretação e aplicação das normas jurídicas. Exemplo: princípio da dignidade da pessoa humana.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4683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00AEFBDD-8F28-4ABC-3BAB-9A76EC3C78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61" b="9082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1055" y="6018415"/>
            <a:ext cx="2080952" cy="20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957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849748" y="667703"/>
            <a:ext cx="11779323" cy="94583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6250"/>
              </a:lnSpc>
            </a:pPr>
            <a:r>
              <a:rPr lang="pt-BR" sz="4500" b="1" dirty="0">
                <a:solidFill>
                  <a:schemeClr val="accent2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Breve introdução sobre o Direito Trabalhista e Previdenciário</a:t>
            </a:r>
          </a:p>
        </p:txBody>
      </p:sp>
      <p:sp>
        <p:nvSpPr>
          <p:cNvPr id="3" name="Text 1"/>
          <p:cNvSpPr/>
          <p:nvPr/>
        </p:nvSpPr>
        <p:spPr>
          <a:xfrm>
            <a:off x="849748" y="2696844"/>
            <a:ext cx="3589248" cy="39838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3100"/>
              </a:lnSpc>
              <a:buNone/>
            </a:pPr>
            <a:r>
              <a:rPr lang="en-US" sz="3500" b="1" dirty="0" err="1">
                <a:solidFill>
                  <a:srgbClr val="000000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Direito</a:t>
            </a:r>
            <a:r>
              <a:rPr lang="en-US" sz="3500" b="1" dirty="0">
                <a:solidFill>
                  <a:srgbClr val="000000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 </a:t>
            </a:r>
            <a:r>
              <a:rPr lang="en-US" sz="3500" b="1" dirty="0" err="1">
                <a:solidFill>
                  <a:srgbClr val="000000"/>
                </a:solidFill>
                <a:latin typeface="Petrona Bold" pitchFamily="34" charset="0"/>
                <a:ea typeface="Petrona Bold" pitchFamily="34" charset="-122"/>
                <a:cs typeface="Petrona Bold" pitchFamily="34" charset="-120"/>
              </a:rPr>
              <a:t>Trabalhista</a:t>
            </a:r>
            <a:endParaRPr lang="en-US" sz="3500" dirty="0"/>
          </a:p>
        </p:txBody>
      </p:sp>
      <p:sp>
        <p:nvSpPr>
          <p:cNvPr id="4" name="Text 2"/>
          <p:cNvSpPr/>
          <p:nvPr/>
        </p:nvSpPr>
        <p:spPr>
          <a:xfrm>
            <a:off x="849748" y="3376264"/>
            <a:ext cx="10519865" cy="41856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O objetivo principal do direito trabalhista é regular as relações entre empregadores e empregados, garantindo direitos como: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Jornada de trabalho;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Férias;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Salário mínimo;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Licença maternidade/paternidade;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Segurança e saúde no trabalho.</a:t>
            </a:r>
          </a:p>
        </p:txBody>
      </p:sp>
    </p:spTree>
    <p:extLst>
      <p:ext uri="{BB962C8B-B14F-4D97-AF65-F5344CB8AC3E}">
        <p14:creationId xmlns:p14="http://schemas.microsoft.com/office/powerpoint/2010/main" val="17682087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227</TotalTime>
  <Words>781</Words>
  <Application>Microsoft Office PowerPoint</Application>
  <PresentationFormat>Custom</PresentationFormat>
  <Paragraphs>84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Petrona Bold</vt:lpstr>
      <vt:lpstr>Arial</vt:lpstr>
      <vt:lpstr>Wingdings 3</vt:lpstr>
      <vt:lpstr>Trebuchet MS</vt:lpstr>
      <vt:lpstr>Inter</vt:lpstr>
      <vt:lpstr>Wingdings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Caroline de Castro Gomes</cp:lastModifiedBy>
  <cp:revision>9</cp:revision>
  <dcterms:created xsi:type="dcterms:W3CDTF">2024-09-29T00:49:04Z</dcterms:created>
  <dcterms:modified xsi:type="dcterms:W3CDTF">2024-10-08T14:51:04Z</dcterms:modified>
</cp:coreProperties>
</file>