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08" r:id="rId1"/>
  </p:sldMasterIdLst>
  <p:notesMasterIdLst>
    <p:notesMasterId r:id="rId18"/>
  </p:notesMasterIdLst>
  <p:sldIdLst>
    <p:sldId id="264" r:id="rId2"/>
    <p:sldId id="276" r:id="rId3"/>
    <p:sldId id="297" r:id="rId4"/>
    <p:sldId id="284" r:id="rId5"/>
    <p:sldId id="285" r:id="rId6"/>
    <p:sldId id="288" r:id="rId7"/>
    <p:sldId id="286" r:id="rId8"/>
    <p:sldId id="287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</p:sldIdLst>
  <p:sldSz cx="14630400" cy="8229600"/>
  <p:notesSz cx="8229600" cy="14630400"/>
  <p:embeddedFontLst>
    <p:embeddedFont>
      <p:font typeface="Inter" panose="020B0604020202020204" charset="0"/>
      <p:regular r:id="rId19"/>
    </p:embeddedFont>
    <p:embeddedFont>
      <p:font typeface="Petrona Bold" panose="020B0604020202020204" charset="0"/>
      <p:regular r:id="rId20"/>
    </p:embeddedFont>
    <p:embeddedFont>
      <p:font typeface="Trebuchet MS" panose="020B0603020202020204" pitchFamily="34" charset="0"/>
      <p:regular r:id="rId21"/>
      <p:bold r:id="rId22"/>
      <p:italic r:id="rId23"/>
      <p:boldItalic r:id="rId24"/>
    </p:embeddedFont>
    <p:embeddedFont>
      <p:font typeface="Wingdings 3" panose="05040102010807070707" pitchFamily="18" charset="2"/>
      <p:regular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de Castro Gomes" initials="CdCG" lastIdx="1" clrIdx="0">
    <p:extLst>
      <p:ext uri="{19B8F6BF-5375-455C-9EA6-DF929625EA0E}">
        <p15:presenceInfo xmlns:p15="http://schemas.microsoft.com/office/powerpoint/2012/main" userId="S::carolinegomes@mpsp.mp.br::23f4d22d-9f99-4f35-ad25-1b1f8fefeab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4" d="100"/>
          <a:sy n="54" d="100"/>
        </p:scale>
        <p:origin x="7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671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86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10160"/>
            <a:ext cx="14630400" cy="8239760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8481" y="2885441"/>
            <a:ext cx="9320323" cy="1975562"/>
          </a:xfrm>
        </p:spPr>
        <p:txBody>
          <a:bodyPr anchor="b">
            <a:noAutofit/>
          </a:bodyPr>
          <a:lstStyle>
            <a:lvl1pPr algn="r">
              <a:defRPr sz="648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8481" y="4861000"/>
            <a:ext cx="9320323" cy="131627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79861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731520"/>
            <a:ext cx="10316002" cy="4084320"/>
          </a:xfrm>
        </p:spPr>
        <p:txBody>
          <a:bodyPr anchor="ctr">
            <a:normAutofit/>
          </a:bodyPr>
          <a:lstStyle>
            <a:lvl1pPr algn="l">
              <a:defRPr sz="52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364480"/>
            <a:ext cx="10316002" cy="1885154"/>
          </a:xfrm>
        </p:spPr>
        <p:txBody>
          <a:bodyPr anchor="ctr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3582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1" y="731520"/>
            <a:ext cx="9712961" cy="3627120"/>
          </a:xfrm>
        </p:spPr>
        <p:txBody>
          <a:bodyPr anchor="ctr">
            <a:normAutofit/>
          </a:bodyPr>
          <a:lstStyle>
            <a:lvl1pPr algn="l">
              <a:defRPr sz="52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39367" y="4358640"/>
            <a:ext cx="8669429" cy="4572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9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364480"/>
            <a:ext cx="10316002" cy="1885154"/>
          </a:xfrm>
        </p:spPr>
        <p:txBody>
          <a:bodyPr anchor="ctr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50244" y="948454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71613" y="3463867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16770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2318386"/>
            <a:ext cx="10316002" cy="3114552"/>
          </a:xfrm>
        </p:spPr>
        <p:txBody>
          <a:bodyPr anchor="b">
            <a:normAutofit/>
          </a:bodyPr>
          <a:lstStyle>
            <a:lvl1pPr algn="l">
              <a:defRPr sz="52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432938"/>
            <a:ext cx="10316002" cy="1816697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0919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1" y="731520"/>
            <a:ext cx="9712961" cy="3627120"/>
          </a:xfrm>
        </p:spPr>
        <p:txBody>
          <a:bodyPr anchor="ctr">
            <a:normAutofit/>
          </a:bodyPr>
          <a:lstStyle>
            <a:lvl1pPr algn="l">
              <a:defRPr sz="52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9" y="4815840"/>
            <a:ext cx="10316003" cy="61709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8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432938"/>
            <a:ext cx="10316002" cy="1816697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50244" y="948454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71613" y="3463867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590795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731520"/>
            <a:ext cx="10305844" cy="3627120"/>
          </a:xfrm>
        </p:spPr>
        <p:txBody>
          <a:bodyPr anchor="ctr">
            <a:normAutofit/>
          </a:bodyPr>
          <a:lstStyle>
            <a:lvl1pPr algn="l">
              <a:defRPr sz="52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9" y="4815840"/>
            <a:ext cx="10316003" cy="61709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80">
                <a:solidFill>
                  <a:schemeClr val="accent1"/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432938"/>
            <a:ext cx="10316002" cy="1816697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13001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46283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61208" y="731520"/>
            <a:ext cx="1565692" cy="630174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2" y="731520"/>
            <a:ext cx="8472180" cy="63017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22787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875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92891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3241041"/>
            <a:ext cx="10316002" cy="2191897"/>
          </a:xfrm>
        </p:spPr>
        <p:txBody>
          <a:bodyPr anchor="b"/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432938"/>
            <a:ext cx="10316002" cy="1032480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0298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592707"/>
            <a:ext cx="5020842" cy="46569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7964" y="2592707"/>
            <a:ext cx="5020841" cy="46569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41801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894" y="2593180"/>
            <a:ext cx="5022748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0894" y="3284695"/>
            <a:ext cx="5022748" cy="396494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06059" y="2593180"/>
            <a:ext cx="5022742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06062" y="3284695"/>
            <a:ext cx="5022740" cy="396494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6905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731520"/>
            <a:ext cx="10316002" cy="1584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78527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6825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1798325"/>
            <a:ext cx="4625434" cy="1534159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2554" y="617910"/>
            <a:ext cx="5416249" cy="66317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1" y="3332483"/>
            <a:ext cx="4625434" cy="3101339"/>
          </a:xfrm>
        </p:spPr>
        <p:txBody>
          <a:bodyPr>
            <a:normAutofit/>
          </a:bodyPr>
          <a:lstStyle>
            <a:lvl1pPr marL="0" indent="0">
              <a:buNone/>
              <a:defRPr sz="1680"/>
            </a:lvl1pPr>
            <a:lvl2pPr marL="548476" indent="0">
              <a:buNone/>
              <a:defRPr sz="1680"/>
            </a:lvl2pPr>
            <a:lvl3pPr marL="1096951" indent="0">
              <a:buNone/>
              <a:defRPr sz="1440"/>
            </a:lvl3pPr>
            <a:lvl4pPr marL="1645427" indent="0">
              <a:buNone/>
              <a:defRPr sz="1200"/>
            </a:lvl4pPr>
            <a:lvl5pPr marL="2193901" indent="0">
              <a:buNone/>
              <a:defRPr sz="1200"/>
            </a:lvl5pPr>
            <a:lvl6pPr marL="2742377" indent="0">
              <a:buNone/>
              <a:defRPr sz="1200"/>
            </a:lvl6pPr>
            <a:lvl7pPr marL="3290852" indent="0">
              <a:buNone/>
              <a:defRPr sz="1200"/>
            </a:lvl7pPr>
            <a:lvl8pPr marL="3839328" indent="0">
              <a:buNone/>
              <a:defRPr sz="1200"/>
            </a:lvl8pPr>
            <a:lvl9pPr marL="438780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67209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5760720"/>
            <a:ext cx="10316000" cy="680086"/>
          </a:xfrm>
        </p:spPr>
        <p:txBody>
          <a:bodyPr anchor="b">
            <a:normAutofit/>
          </a:bodyPr>
          <a:lstStyle>
            <a:lvl1pPr algn="l">
              <a:defRPr sz="28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801" y="731520"/>
            <a:ext cx="10316002" cy="4614862"/>
          </a:xfrm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2" y="6440806"/>
            <a:ext cx="10316000" cy="808829"/>
          </a:xfrm>
        </p:spPr>
        <p:txBody>
          <a:bodyPr>
            <a:normAutofit/>
          </a:bodyPr>
          <a:lstStyle>
            <a:lvl1pPr marL="0" indent="0">
              <a:buNone/>
              <a:defRPr sz="144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7531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10160"/>
            <a:ext cx="14630400" cy="823976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1" y="731520"/>
            <a:ext cx="10316002" cy="15849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2592707"/>
            <a:ext cx="10316002" cy="4656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46160" y="7249635"/>
            <a:ext cx="109432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1" y="7249635"/>
            <a:ext cx="755713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08796" y="7249635"/>
            <a:ext cx="82000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57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9" r:id="rId17"/>
  </p:sldLayoutIdLst>
  <p:hf sldNum="0" hdr="0" ftr="0" dt="0"/>
  <p:txStyles>
    <p:titleStyle>
      <a:lvl1pPr algn="l" defTabSz="548640" rtl="0" eaLnBrk="1" latinLnBrk="0" hangingPunct="1">
        <a:spcBef>
          <a:spcPct val="0"/>
        </a:spcBef>
        <a:buNone/>
        <a:defRPr sz="432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11480" indent="-41148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49749" y="667703"/>
            <a:ext cx="12930902" cy="7038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6250"/>
              </a:lnSpc>
            </a:pPr>
            <a:r>
              <a:rPr lang="pt-BR" sz="4400" b="1" dirty="0">
                <a:solidFill>
                  <a:schemeClr val="accent2"/>
                </a:solidFill>
                <a:latin typeface="Petrona Bold" panose="020B0604020202020204" charset="0"/>
              </a:rPr>
              <a:t>DIRETOS DOS TRABALHADORES </a:t>
            </a:r>
            <a:endParaRPr lang="en-US" sz="4400" dirty="0">
              <a:solidFill>
                <a:schemeClr val="accent2"/>
              </a:solidFill>
              <a:latin typeface="Petrona Bold" panose="020B0604020202020204" charset="0"/>
            </a:endParaRPr>
          </a:p>
        </p:txBody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id="{6C5C5EDE-98D5-F974-7418-0B7C8B49EDFE}"/>
              </a:ext>
            </a:extLst>
          </p:cNvPr>
          <p:cNvSpPr txBox="1"/>
          <p:nvPr/>
        </p:nvSpPr>
        <p:spPr>
          <a:xfrm>
            <a:off x="359764" y="2429753"/>
            <a:ext cx="11626828" cy="4501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50000"/>
              </a:lnSpc>
              <a:spcBef>
                <a:spcPts val="1500"/>
              </a:spcBef>
            </a:pPr>
            <a:r>
              <a:rPr lang="pt-BR" sz="1900" dirty="0">
                <a:solidFill>
                  <a:srgbClr val="272525"/>
                </a:solidFill>
                <a:latin typeface="Petrona Bold" pitchFamily="34" charset="0"/>
              </a:rPr>
              <a:t>              </a:t>
            </a:r>
          </a:p>
          <a:p>
            <a:pPr algn="just" fontAlgn="base">
              <a:lnSpc>
                <a:spcPct val="150000"/>
              </a:lnSpc>
              <a:spcBef>
                <a:spcPts val="1500"/>
              </a:spcBef>
            </a:pPr>
            <a:r>
              <a:rPr lang="pt-BR" sz="1900" dirty="0">
                <a:solidFill>
                  <a:srgbClr val="272525"/>
                </a:solidFill>
                <a:latin typeface="Petrona Bold" pitchFamily="34" charset="0"/>
              </a:rPr>
              <a:t>		 Antes de tudo, é fundamental garantir um ambiente laboral saudável !</a:t>
            </a:r>
          </a:p>
          <a:p>
            <a:pPr algn="just" fontAlgn="base">
              <a:lnSpc>
                <a:spcPct val="150000"/>
              </a:lnSpc>
              <a:spcBef>
                <a:spcPts val="1500"/>
              </a:spcBef>
            </a:pPr>
            <a:endParaRPr lang="pt-BR" sz="1900" dirty="0">
              <a:solidFill>
                <a:srgbClr val="272525"/>
              </a:solidFill>
              <a:latin typeface="Petrona Bold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ts val="1500"/>
              </a:spcBef>
            </a:pPr>
            <a:r>
              <a:rPr lang="pt-BR" sz="1900" dirty="0">
                <a:solidFill>
                  <a:srgbClr val="272525"/>
                </a:solidFill>
                <a:latin typeface="Petrona Bold" pitchFamily="34" charset="0"/>
              </a:rPr>
              <a:t>		Os direitos dos trabalhadores variam de acordo com o país e a legislação trabalhista local, mas em geral, 			incluem itens como :</a:t>
            </a:r>
          </a:p>
          <a:p>
            <a:pPr marL="800100" lvl="1" indent="-342900" algn="just" fontAlgn="base">
              <a:lnSpc>
                <a:spcPct val="150000"/>
              </a:lnSpc>
              <a:spcBef>
                <a:spcPts val="1500"/>
              </a:spcBef>
              <a:buFont typeface="Wingdings" panose="05000000000000000000" pitchFamily="2" charset="2"/>
              <a:buChar char="ü"/>
            </a:pPr>
            <a:r>
              <a:rPr lang="pt-BR" sz="1900" dirty="0">
                <a:solidFill>
                  <a:srgbClr val="272525"/>
                </a:solidFill>
                <a:latin typeface="Petrona Bold" pitchFamily="34" charset="0"/>
              </a:rPr>
              <a:t>Salário –mínimo, </a:t>
            </a:r>
            <a:r>
              <a:rPr lang="pt-BR" sz="1900" dirty="0">
                <a:latin typeface="Petrona Bold" panose="020B0604020202020204" charset="0"/>
              </a:rPr>
              <a:t>horas de trabalho regulares, benefícios como férias remuneradas e licença médica, segurança no local de trabalho             contra discriminação e assédio, entre outros.</a:t>
            </a:r>
            <a:endParaRPr lang="pt-BR" sz="1900" dirty="0">
              <a:solidFill>
                <a:srgbClr val="272525"/>
              </a:solidFill>
              <a:latin typeface="Petrona Bold" panose="020B0604020202020204" charset="0"/>
            </a:endParaRPr>
          </a:p>
          <a:p>
            <a:pPr marL="342900" indent="-342900" algn="l">
              <a:buFontTx/>
              <a:buChar char="-"/>
            </a:pPr>
            <a:endParaRPr lang="pt-BR" sz="1900" dirty="0">
              <a:solidFill>
                <a:srgbClr val="272525"/>
              </a:solidFill>
              <a:latin typeface="Petrona Bold" pitchFamily="34" charset="0"/>
            </a:endParaRPr>
          </a:p>
          <a:p>
            <a:pPr marL="285750" indent="-285750" algn="l">
              <a:buFontTx/>
              <a:buChar char="-"/>
            </a:pPr>
            <a:endParaRPr lang="pt-BR" dirty="0">
              <a:latin typeface="Inter" panose="020B0604020202020204" charset="0"/>
              <a:ea typeface="Inter" panose="020B060402020202020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BE54863-2510-4175-8DBF-D1DE7846D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4809" y="5913782"/>
            <a:ext cx="2315817" cy="231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9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5B354-3DC8-4513-B663-6F473030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b="1" dirty="0">
                <a:solidFill>
                  <a:schemeClr val="accent2"/>
                </a:solidFill>
                <a:latin typeface="Petrona Bold" panose="020B0604020202020204" charset="0"/>
              </a:rPr>
              <a:t>DIRETOS DOS TRABALHADORES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635ABE-6CBE-4546-9044-FCEF25584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1900" b="1" u="sng" dirty="0">
                <a:solidFill>
                  <a:schemeClr val="tx1"/>
                </a:solidFill>
                <a:latin typeface="Petrona Bold "/>
              </a:rPr>
              <a:t>Adicional de insalubridade</a:t>
            </a:r>
          </a:p>
          <a:p>
            <a:pPr marL="0" indent="0">
              <a:buNone/>
            </a:pPr>
            <a:endParaRPr lang="pt-BR" sz="1900" b="1" u="sng" dirty="0">
              <a:solidFill>
                <a:schemeClr val="tx1"/>
              </a:solidFill>
              <a:latin typeface="Petrona Bold "/>
            </a:endParaRPr>
          </a:p>
          <a:p>
            <a:pPr marL="0" indent="0">
              <a:buNone/>
            </a:pPr>
            <a:r>
              <a:rPr lang="pt-BR" sz="1900" dirty="0">
                <a:solidFill>
                  <a:schemeClr val="tx1"/>
                </a:solidFill>
                <a:latin typeface="Petrona Bold "/>
              </a:rPr>
              <a:t> Art. 189 da CLT - “Serão consideradas atividades ou operações insalubres aquelas que, por sua natureza, condições ou métodos de trabalho, exponham os empregados a agentes nocivos à saúde, acima dos limites de tolerância fixados em razão da natureza e da intensidade do agente e do tempo de exposição aos seus efeitos.” </a:t>
            </a:r>
          </a:p>
          <a:p>
            <a:r>
              <a:rPr lang="pt-BR" sz="1900" dirty="0">
                <a:solidFill>
                  <a:schemeClr val="tx1"/>
                </a:solidFill>
                <a:latin typeface="Petrona Bold "/>
              </a:rPr>
              <a:t>Adicional de Insalubridade – (base de cálculo é o salário mínimo)</a:t>
            </a:r>
          </a:p>
          <a:p>
            <a:r>
              <a:rPr lang="pt-BR" sz="1900" dirty="0">
                <a:solidFill>
                  <a:schemeClr val="tx1"/>
                </a:solidFill>
                <a:latin typeface="Petrona Bold "/>
              </a:rPr>
              <a:t>10% grau mínimo </a:t>
            </a:r>
          </a:p>
          <a:p>
            <a:r>
              <a:rPr lang="pt-BR" sz="1900" dirty="0">
                <a:solidFill>
                  <a:schemeClr val="tx1"/>
                </a:solidFill>
                <a:latin typeface="Petrona Bold "/>
              </a:rPr>
              <a:t>20% grau médio </a:t>
            </a:r>
          </a:p>
          <a:p>
            <a:r>
              <a:rPr lang="pt-BR" sz="1900" dirty="0">
                <a:solidFill>
                  <a:schemeClr val="tx1"/>
                </a:solidFill>
                <a:latin typeface="Petrona Bold "/>
              </a:rPr>
              <a:t>40% grau máximo</a:t>
            </a:r>
          </a:p>
          <a:p>
            <a:r>
              <a:rPr lang="pt-BR" sz="1900" dirty="0">
                <a:solidFill>
                  <a:schemeClr val="tx1"/>
                </a:solidFill>
                <a:latin typeface="Petrona Bold "/>
              </a:rPr>
              <a:t>O percentual será comprovado por perícia.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CC0B172-5CCA-427C-A887-B51D78032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4809" y="5913782"/>
            <a:ext cx="2315817" cy="231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07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537C41-D91F-4B7A-B293-0198D6BB0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400" b="1" dirty="0">
                <a:solidFill>
                  <a:schemeClr val="accent2"/>
                </a:solidFill>
                <a:latin typeface="Petrona Bold" panose="020B0604020202020204" charset="0"/>
              </a:rPr>
              <a:t>DIRETOS DOS TRABALHADORES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93206F-6951-47AE-8599-7C5DD3C74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pPr marL="0" indent="0">
              <a:buNone/>
            </a:pPr>
            <a:r>
              <a:rPr lang="pt-BR" sz="1900" b="1" dirty="0">
                <a:solidFill>
                  <a:schemeClr val="tx1"/>
                </a:solidFill>
                <a:latin typeface="Petrona Bold "/>
              </a:rPr>
              <a:t>O que é importante saber sobre o adicional de insalubridade?</a:t>
            </a:r>
          </a:p>
          <a:p>
            <a:pPr marL="0" indent="0">
              <a:buNone/>
            </a:pPr>
            <a:endParaRPr lang="pt-BR" sz="1900" b="1" dirty="0">
              <a:solidFill>
                <a:schemeClr val="tx1"/>
              </a:solidFill>
              <a:latin typeface="Petrona Bold "/>
            </a:endParaRPr>
          </a:p>
          <a:p>
            <a:r>
              <a:rPr lang="pt-BR" sz="1900" dirty="0">
                <a:solidFill>
                  <a:schemeClr val="tx1"/>
                </a:solidFill>
                <a:latin typeface="Petrona Bold "/>
              </a:rPr>
              <a:t>As condições insalubres devem estar previstas na NR-15 elaborada pelo MT. Exemplos: excesso de calor, de frio, umidade e ruído. </a:t>
            </a:r>
          </a:p>
          <a:p>
            <a:endParaRPr lang="pt-BR" sz="1900" dirty="0">
              <a:solidFill>
                <a:schemeClr val="tx1"/>
              </a:solidFill>
              <a:latin typeface="Petrona Bold "/>
            </a:endParaRPr>
          </a:p>
          <a:p>
            <a:r>
              <a:rPr lang="pt-BR" sz="1900" dirty="0">
                <a:solidFill>
                  <a:schemeClr val="tx1"/>
                </a:solidFill>
                <a:latin typeface="Petrona Bold "/>
              </a:rPr>
              <a:t>Então, não basta o perito apontar as condições de insalubridade, elas devem estar regulamentadas. </a:t>
            </a:r>
          </a:p>
          <a:p>
            <a:endParaRPr lang="pt-BR" sz="1900" dirty="0">
              <a:solidFill>
                <a:schemeClr val="tx1"/>
              </a:solidFill>
              <a:latin typeface="Petrona Bold "/>
            </a:endParaRPr>
          </a:p>
          <a:p>
            <a:r>
              <a:rPr lang="pt-BR" sz="1900" dirty="0">
                <a:solidFill>
                  <a:schemeClr val="tx1"/>
                </a:solidFill>
                <a:latin typeface="Petrona Bold "/>
              </a:rPr>
              <a:t>O simples fornecimento de equipamento de proteção pelo empregador, não o exime do pagamento do adicional.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5C5B161-AE4F-4AB8-B9F1-605DE0809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4809" y="5913782"/>
            <a:ext cx="2315817" cy="231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58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3ECD8E-046C-4215-A8DA-311E42F59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b="1" dirty="0">
                <a:solidFill>
                  <a:schemeClr val="accent2"/>
                </a:solidFill>
                <a:latin typeface="Petrona Bold" panose="020B0604020202020204" charset="0"/>
              </a:rPr>
              <a:t>DIRETOS DOS TRABALHADORES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22BEA0-D2B7-4A8D-9621-0EAF922A7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1" y="2087217"/>
            <a:ext cx="10316002" cy="5162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900" b="1" u="sng" dirty="0">
                <a:solidFill>
                  <a:schemeClr val="tx1"/>
                </a:solidFill>
                <a:latin typeface="Petrona Bold" panose="020B0604020202020204" charset="0"/>
              </a:rPr>
              <a:t>Adicional de Periculosidade</a:t>
            </a:r>
          </a:p>
          <a:p>
            <a:pPr marL="0" indent="0">
              <a:buNone/>
            </a:pPr>
            <a:endParaRPr lang="pt-BR" sz="1900" dirty="0">
              <a:solidFill>
                <a:schemeClr val="tx1"/>
              </a:solidFill>
              <a:latin typeface="Petrona Bold" panose="020B0604020202020204" charset="0"/>
            </a:endParaRPr>
          </a:p>
          <a:p>
            <a:r>
              <a:rPr lang="pt-BR" sz="1900" dirty="0">
                <a:solidFill>
                  <a:schemeClr val="tx1"/>
                </a:solidFill>
                <a:latin typeface="Petrona Bold" panose="020B0604020202020204" charset="0"/>
              </a:rPr>
              <a:t>Faz jus todo o empregado que trabalhar exposto a atividades ou condições perigosas (perigo à vida) de forma permanente ou intermitente, desde que não seja eventual.</a:t>
            </a:r>
          </a:p>
          <a:p>
            <a:endParaRPr lang="pt-BR" sz="1900" dirty="0">
              <a:solidFill>
                <a:schemeClr val="tx1"/>
              </a:solidFill>
              <a:latin typeface="Petrona Bold" panose="020B0604020202020204" charset="0"/>
            </a:endParaRPr>
          </a:p>
          <a:p>
            <a:r>
              <a:rPr lang="pt-BR" sz="1900" dirty="0">
                <a:solidFill>
                  <a:schemeClr val="tx1"/>
                </a:solidFill>
                <a:latin typeface="Petrona Bold" panose="020B0604020202020204" charset="0"/>
              </a:rPr>
              <a:t>O adicional será no importe de 30%(fixo) e </a:t>
            </a:r>
            <a:r>
              <a:rPr lang="pt-BR" sz="1900" dirty="0">
                <a:solidFill>
                  <a:srgbClr val="FF0000"/>
                </a:solidFill>
                <a:latin typeface="Petrona Bold" panose="020B0604020202020204" charset="0"/>
              </a:rPr>
              <a:t>base de cálculo será o salário base do empregado</a:t>
            </a:r>
            <a:r>
              <a:rPr lang="pt-BR" sz="1900" dirty="0">
                <a:solidFill>
                  <a:schemeClr val="tx1"/>
                </a:solidFill>
                <a:latin typeface="Petrona Bold" panose="020B0604020202020204" charset="0"/>
              </a:rPr>
              <a:t> (salário contratual).</a:t>
            </a:r>
          </a:p>
        </p:txBody>
      </p:sp>
    </p:spTree>
    <p:extLst>
      <p:ext uri="{BB962C8B-B14F-4D97-AF65-F5344CB8AC3E}">
        <p14:creationId xmlns:p14="http://schemas.microsoft.com/office/powerpoint/2010/main" val="1169825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35A31-D253-40C9-A955-A2098E11C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400" b="1" dirty="0">
                <a:solidFill>
                  <a:schemeClr val="accent2"/>
                </a:solidFill>
                <a:latin typeface="Petrona Bold" panose="020B0604020202020204" charset="0"/>
              </a:rPr>
              <a:t>DIRETOS DOS TRABALHADORES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D3267B-6993-49F5-BB68-54389B8FD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05" y="2316480"/>
            <a:ext cx="10927898" cy="4933155"/>
          </a:xfrm>
        </p:spPr>
        <p:txBody>
          <a:bodyPr>
            <a:normAutofit/>
          </a:bodyPr>
          <a:lstStyle/>
          <a:p>
            <a:pPr marL="480060" lvl="1" indent="0" algn="just">
              <a:buNone/>
            </a:pPr>
            <a:r>
              <a:rPr lang="pt-BR" sz="1100" b="1" dirty="0">
                <a:solidFill>
                  <a:schemeClr val="tx1"/>
                </a:solidFill>
                <a:latin typeface="Petrona Bold "/>
              </a:rPr>
              <a:t>Art. 193.</a:t>
            </a:r>
            <a:r>
              <a:rPr lang="pt-BR" sz="1100" dirty="0">
                <a:solidFill>
                  <a:schemeClr val="tx1"/>
                </a:solidFill>
                <a:latin typeface="Petrona Bold "/>
              </a:rPr>
              <a:t> São consideradas atividades ou operações perigosas, na forma da regulamentação aprovada pelo Ministério do Trabalho e Emprego, aquelas que, por sua natureza ou métodos de trabalho, impliquem risco acentuado em virtude de exposição permanente do trabalhador a: (Redação dada pela Lei nº 12.740, de 2012)</a:t>
            </a:r>
          </a:p>
          <a:p>
            <a:pPr marL="480060" lvl="1" indent="0" algn="just">
              <a:buNone/>
            </a:pPr>
            <a:r>
              <a:rPr lang="pt-BR" sz="1100" b="1" dirty="0">
                <a:solidFill>
                  <a:schemeClr val="tx1"/>
                </a:solidFill>
                <a:latin typeface="Petrona Bold "/>
              </a:rPr>
              <a:t>	I</a:t>
            </a:r>
            <a:r>
              <a:rPr lang="pt-BR" sz="1100" dirty="0">
                <a:solidFill>
                  <a:schemeClr val="tx1"/>
                </a:solidFill>
                <a:latin typeface="Petrona Bold "/>
              </a:rPr>
              <a:t> - inflamáveis, explosivos ou energia elétrica; (Incluído pela Lei nº 12.740, de 2012)</a:t>
            </a:r>
          </a:p>
          <a:p>
            <a:pPr marL="480060" lvl="1" indent="0" algn="just">
              <a:buNone/>
            </a:pPr>
            <a:r>
              <a:rPr lang="pt-BR" sz="1100" b="1" dirty="0">
                <a:solidFill>
                  <a:schemeClr val="tx1"/>
                </a:solidFill>
                <a:latin typeface="Petrona Bold "/>
              </a:rPr>
              <a:t>	II</a:t>
            </a:r>
            <a:r>
              <a:rPr lang="pt-BR" sz="1100" dirty="0">
                <a:solidFill>
                  <a:schemeClr val="tx1"/>
                </a:solidFill>
                <a:latin typeface="Petrona Bold "/>
              </a:rPr>
              <a:t> - roubos ou outras espécies de violência física nas atividades profissionais de segurança pessoal ou patrimonial. (Incluído pela Lei nº 	12.740, de 2012)</a:t>
            </a:r>
          </a:p>
          <a:p>
            <a:pPr marL="480060" lvl="1" indent="0" algn="just">
              <a:buNone/>
            </a:pPr>
            <a:r>
              <a:rPr lang="pt-BR" sz="1100" b="1" dirty="0">
                <a:solidFill>
                  <a:schemeClr val="tx1"/>
                </a:solidFill>
                <a:latin typeface="Petrona Bold "/>
              </a:rPr>
              <a:t>	III</a:t>
            </a:r>
            <a:r>
              <a:rPr lang="pt-BR" sz="1100" dirty="0">
                <a:solidFill>
                  <a:schemeClr val="tx1"/>
                </a:solidFill>
                <a:latin typeface="Petrona Bold "/>
              </a:rPr>
              <a:t> – colisões, atropelamentos ou outras espécies de acidentes ou violências nas atividades profissionais dos agentes das autoridades de 	trânsito. (Incluído pela Lei nº 14.684, de 2023)</a:t>
            </a:r>
          </a:p>
          <a:p>
            <a:pPr marL="480060" lvl="1" indent="0" algn="just">
              <a:buNone/>
            </a:pPr>
            <a:r>
              <a:rPr lang="pt-BR" sz="1100" b="1" dirty="0">
                <a:solidFill>
                  <a:schemeClr val="tx1"/>
                </a:solidFill>
                <a:latin typeface="Petrona Bold "/>
              </a:rPr>
              <a:t>§ 1º</a:t>
            </a:r>
            <a:r>
              <a:rPr lang="pt-BR" sz="1100" dirty="0">
                <a:solidFill>
                  <a:schemeClr val="tx1"/>
                </a:solidFill>
                <a:latin typeface="Petrona Bold "/>
              </a:rPr>
              <a:t> - O trabalho em condições de periculosidade assegura ao empregado um adicional de 30% (trinta por cento) sobre o salário sem os acréscimos resultantes de gratificações, prêmios ou participações nos lucros da empresa. (Incluído pela Lei nº 6.514, de 22.12.1977)</a:t>
            </a:r>
          </a:p>
          <a:p>
            <a:pPr marL="480060" lvl="1" indent="0" algn="just">
              <a:buNone/>
            </a:pPr>
            <a:r>
              <a:rPr lang="pt-BR" sz="1100" b="1" dirty="0">
                <a:solidFill>
                  <a:schemeClr val="tx1"/>
                </a:solidFill>
                <a:latin typeface="Petrona Bold "/>
              </a:rPr>
              <a:t>§ 2º</a:t>
            </a:r>
            <a:r>
              <a:rPr lang="pt-BR" sz="1100" dirty="0">
                <a:solidFill>
                  <a:schemeClr val="tx1"/>
                </a:solidFill>
                <a:latin typeface="Petrona Bold "/>
              </a:rPr>
              <a:t> - O empregado poderá optar pelo adicional de insalubridade que porventura lhe seja devido. (Incluído pela Lei nº 6.514, de 22.12.1977)</a:t>
            </a:r>
          </a:p>
          <a:p>
            <a:pPr marL="480060" lvl="1" indent="0" algn="just">
              <a:buNone/>
            </a:pPr>
            <a:r>
              <a:rPr lang="pt-BR" sz="1100" b="1" dirty="0">
                <a:solidFill>
                  <a:schemeClr val="tx1"/>
                </a:solidFill>
                <a:latin typeface="Petrona Bold "/>
              </a:rPr>
              <a:t>§ 3º</a:t>
            </a:r>
            <a:r>
              <a:rPr lang="pt-BR" sz="1100" dirty="0">
                <a:solidFill>
                  <a:schemeClr val="tx1"/>
                </a:solidFill>
                <a:latin typeface="Petrona Bold "/>
              </a:rPr>
              <a:t> Serão descontados ou compensados do adicional outros da mesma natureza eventualmente já concedidos ao vigilante por meio de acordo coletivo. (Incluído pela Lei nº 12.740, de 2012)</a:t>
            </a:r>
          </a:p>
          <a:p>
            <a:pPr marL="480060" lvl="1" indent="0" algn="just">
              <a:buNone/>
            </a:pPr>
            <a:r>
              <a:rPr lang="pt-BR" sz="1100" b="1" dirty="0">
                <a:solidFill>
                  <a:schemeClr val="tx1"/>
                </a:solidFill>
                <a:latin typeface="Petrona Bold "/>
              </a:rPr>
              <a:t>§ 4o</a:t>
            </a:r>
            <a:r>
              <a:rPr lang="pt-BR" sz="1100" dirty="0">
                <a:solidFill>
                  <a:schemeClr val="tx1"/>
                </a:solidFill>
                <a:latin typeface="Petrona Bold "/>
              </a:rPr>
              <a:t> São também consideradas perigosas as atividades de trabalhador em motocicleta. (Incluído pela Lei nº 12.997, de 2014)</a:t>
            </a:r>
          </a:p>
          <a:p>
            <a:pPr marL="480060" lvl="1" indent="0" algn="just">
              <a:buNone/>
            </a:pPr>
            <a:r>
              <a:rPr lang="pt-BR" sz="1100" b="1" dirty="0">
                <a:solidFill>
                  <a:schemeClr val="tx1"/>
                </a:solidFill>
                <a:latin typeface="Petrona Bold "/>
              </a:rPr>
              <a:t>§ 5º</a:t>
            </a:r>
            <a:r>
              <a:rPr lang="pt-BR" sz="1100" dirty="0">
                <a:solidFill>
                  <a:schemeClr val="tx1"/>
                </a:solidFill>
                <a:latin typeface="Petrona Bold "/>
              </a:rPr>
              <a:t> O disposto no inciso I do caput deste artigo não se aplica às quantidades de inflamáveis contidas nos tanques de combustíveis originais de fábrica e suplementares, para consumo próprio de veículos de carga e de transporte coletivo de passageiros, de máquinas e de equipamentos, certificados pelo órgão competente, e nos equipamentos de refrigeração de carga. (Incluído pela Lei nº 14.766, de 2023).</a:t>
            </a:r>
          </a:p>
          <a:p>
            <a:pPr marL="0" indent="0">
              <a:buNone/>
            </a:pPr>
            <a:endParaRPr lang="pt-BR" sz="1100" dirty="0">
              <a:solidFill>
                <a:schemeClr val="tx1"/>
              </a:solidFill>
              <a:latin typeface="Petrona Bold "/>
            </a:endParaRPr>
          </a:p>
          <a:p>
            <a:pPr marL="0" indent="0">
              <a:buNone/>
            </a:pPr>
            <a:endParaRPr lang="pt-BR" sz="1100" dirty="0">
              <a:solidFill>
                <a:schemeClr val="tx1"/>
              </a:solidFill>
              <a:latin typeface="Petrona Bold "/>
            </a:endParaRPr>
          </a:p>
          <a:p>
            <a:pPr marL="0" indent="0">
              <a:buNone/>
            </a:pPr>
            <a:r>
              <a:rPr lang="pt-BR" sz="1100" dirty="0">
                <a:solidFill>
                  <a:schemeClr val="tx1"/>
                </a:solidFill>
                <a:highlight>
                  <a:srgbClr val="FFFF00"/>
                </a:highlight>
                <a:latin typeface="Petrona Bold "/>
              </a:rPr>
              <a:t>OBS: Frentista </a:t>
            </a:r>
          </a:p>
          <a:p>
            <a:endParaRPr lang="pt-BR" sz="1100" dirty="0">
              <a:latin typeface="Petrona Bold 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38549DE-9995-40DA-9AA3-17B108183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4809" y="5913782"/>
            <a:ext cx="2315817" cy="231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88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FE36D-C729-4231-AAC0-9D0D4021F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b="1" dirty="0">
                <a:solidFill>
                  <a:schemeClr val="accent2"/>
                </a:solidFill>
                <a:latin typeface="Petrona Bold" panose="020B0604020202020204" charset="0"/>
              </a:rPr>
              <a:t>DIRETOS DOS TRABALHADORES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687461-A2CF-4EA7-9774-08E59D527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Verbas Rescisórias advindas da extinção do contrato por vontade do empregador. Nesse caso, o empregado terá direito a todas as verbas rescisórias, que são elas 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Saldo de salário;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Aviso prévio proporcional por tempo de serviço;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13º proporcional;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Férias proporcionais mais 1/3;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FGTS (incidente sobre tudo acima, exceto férias proporcionais)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Indenização de 40% do FGTS (“culpa do empregador”)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OBS: a empresa que não paga as verbas rescisórias do empregado dentro do prazo de 10 dias a partir do término do contrato (desligamento), fica sujeita a multa do art.477, CLT, que equivale a um salário base do empregado.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5AA0802-1E93-4256-A6AC-E94E7FB44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4809" y="5913782"/>
            <a:ext cx="2315817" cy="231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74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278050-5041-4716-A7D3-CF836934F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b="1" dirty="0">
                <a:solidFill>
                  <a:schemeClr val="accent2"/>
                </a:solidFill>
                <a:latin typeface="Petrona Bold" panose="020B0604020202020204" charset="0"/>
              </a:rPr>
              <a:t>DIRETOS DOS TRABALHADORES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A9C63B0-B462-43C2-B68E-8EBA5B6A3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0473" y="2592388"/>
            <a:ext cx="6100228" cy="4657725"/>
          </a:xfr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4831F9F-FD55-443C-83B2-98EB6570D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4809" y="5913782"/>
            <a:ext cx="2315817" cy="231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13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CB6132A-10C4-4DEA-AA0B-0D6812325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553" y="106879"/>
            <a:ext cx="6629399" cy="611579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ADEBC01-BAA0-44E8-8BFE-AC4841A05EF3}"/>
              </a:ext>
            </a:extLst>
          </p:cNvPr>
          <p:cNvSpPr txBox="1"/>
          <p:nvPr/>
        </p:nvSpPr>
        <p:spPr>
          <a:xfrm>
            <a:off x="5058405" y="5255412"/>
            <a:ext cx="207582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900" dirty="0">
                <a:latin typeface="Petrona Bold "/>
              </a:rPr>
              <a:t>@</a:t>
            </a:r>
            <a:r>
              <a:rPr lang="pt-BR" sz="1900" dirty="0" err="1">
                <a:latin typeface="Petrona Bold "/>
              </a:rPr>
              <a:t>advnatachajones</a:t>
            </a:r>
            <a:endParaRPr lang="pt-BR" sz="1900" dirty="0">
              <a:latin typeface="Petrona Bold "/>
            </a:endParaRPr>
          </a:p>
        </p:txBody>
      </p:sp>
    </p:spTree>
    <p:extLst>
      <p:ext uri="{BB962C8B-B14F-4D97-AF65-F5344CB8AC3E}">
        <p14:creationId xmlns:p14="http://schemas.microsoft.com/office/powerpoint/2010/main" val="1860445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2DB81C8-8BB8-75BD-6D60-233C2BDBCA72}"/>
              </a:ext>
            </a:extLst>
          </p:cNvPr>
          <p:cNvSpPr txBox="1"/>
          <p:nvPr/>
        </p:nvSpPr>
        <p:spPr>
          <a:xfrm>
            <a:off x="685383" y="644577"/>
            <a:ext cx="12920133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chemeClr val="accent2"/>
                </a:solidFill>
                <a:latin typeface="Petrona Bold" panose="020B0604020202020204" charset="0"/>
              </a:rPr>
              <a:t>DIRETOS DOS TRABALHADORES </a:t>
            </a:r>
            <a:endParaRPr lang="en-US" sz="4400" dirty="0">
              <a:solidFill>
                <a:schemeClr val="accent2"/>
              </a:solidFill>
              <a:latin typeface="Petrona Bold" panose="020B0604020202020204" charset="0"/>
            </a:endParaRPr>
          </a:p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8AF884B-BD1F-4B86-B11B-890E0EACEA71}"/>
              </a:ext>
            </a:extLst>
          </p:cNvPr>
          <p:cNvSpPr txBox="1"/>
          <p:nvPr/>
        </p:nvSpPr>
        <p:spPr>
          <a:xfrm>
            <a:off x="1175425" y="2554355"/>
            <a:ext cx="10639228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b="1" u="sng" dirty="0">
                <a:latin typeface="Petrona Bold" panose="020B0604020202020204" charset="0"/>
              </a:rPr>
              <a:t>Justiça do Trabalho lança campanha “Trabalho decente pra gente!”</a:t>
            </a:r>
          </a:p>
          <a:p>
            <a:pPr algn="ctr"/>
            <a:endParaRPr lang="pt-BR" sz="1900" b="1" dirty="0">
              <a:latin typeface="Petrona Bold" panose="020B0604020202020204" charset="0"/>
            </a:endParaRPr>
          </a:p>
          <a:p>
            <a:endParaRPr lang="pt-BR" sz="1900" b="1" dirty="0">
              <a:latin typeface="Petrona Bold" panose="020B0604020202020204" charset="0"/>
            </a:endParaRPr>
          </a:p>
          <a:p>
            <a:r>
              <a:rPr lang="pt-BR" sz="1900" b="1" dirty="0">
                <a:latin typeface="Petrona Bold" panose="020B0604020202020204" charset="0"/>
              </a:rPr>
              <a:t>O que é o trabalho decente ? </a:t>
            </a:r>
          </a:p>
          <a:p>
            <a:endParaRPr lang="pt-BR" sz="1900" b="1" dirty="0">
              <a:latin typeface="Petrona Bold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1900" dirty="0">
                <a:latin typeface="Petrona Bold" panose="020B0604020202020204" charset="0"/>
              </a:rPr>
              <a:t>Remuneração adequada, ambiente de trabalho livre de riscos, cumprimento da legislação, oportunidades de desenvolvimento profissional, liberdade de associação e a não discriminação</a:t>
            </a:r>
          </a:p>
          <a:p>
            <a:endParaRPr lang="pt-BR" sz="1900" b="1" dirty="0">
              <a:latin typeface="Petrona Bold" panose="020B0604020202020204" charset="0"/>
            </a:endParaRPr>
          </a:p>
          <a:p>
            <a:endParaRPr lang="pt-BR" sz="1900" b="1" dirty="0">
              <a:latin typeface="Petrona Bold" panose="020B0604020202020204" charset="0"/>
            </a:endParaRPr>
          </a:p>
          <a:p>
            <a:pPr algn="ctr"/>
            <a:r>
              <a:rPr lang="pt-BR" sz="1900" b="1" dirty="0">
                <a:latin typeface="Petrona Bold" panose="020B0604020202020204" charset="0"/>
              </a:rPr>
              <a:t>Trabalho Decente na Agenda 2030  da ONU</a:t>
            </a:r>
          </a:p>
          <a:p>
            <a:endParaRPr lang="pt-BR" sz="1900" b="1" dirty="0">
              <a:latin typeface="Petrona Bold" panose="020B0604020202020204" charset="0"/>
            </a:endParaRPr>
          </a:p>
          <a:p>
            <a:endParaRPr lang="pt-BR" sz="1900" b="1" dirty="0">
              <a:latin typeface="Petrona Bold" panose="020B0604020202020204" charset="0"/>
            </a:endParaRPr>
          </a:p>
          <a:p>
            <a:pPr algn="ctr"/>
            <a:r>
              <a:rPr lang="pt-BR" sz="1900" b="1" dirty="0">
                <a:latin typeface="Petrona Bold" panose="020B0604020202020204" charset="0"/>
              </a:rPr>
              <a:t>    </a:t>
            </a:r>
            <a:r>
              <a:rPr lang="pt-BR" sz="1900" dirty="0">
                <a:latin typeface="Petrona Bold" panose="020B0604020202020204" charset="0"/>
              </a:rPr>
              <a:t>A campanha da Justiça do Trabalho também está alinhada com a Agenda 2030 da Organização das Nações Unidas (ONU), um plano de ação global que estabelece 17 Objetivos de Desenvolvimento Sustentável (ODS) a serem alcançados até 2030 pelos países. </a:t>
            </a:r>
          </a:p>
          <a:p>
            <a:endParaRPr lang="pt-BR" dirty="0">
              <a:latin typeface="Petrona Bold" panose="020B0604020202020204" charset="0"/>
            </a:endParaRP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9251D4A-B692-4EEE-BBF0-EB3F08507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4809" y="5913782"/>
            <a:ext cx="2315817" cy="231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63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527CD1B-2F75-42AF-833F-96DC9AD44E55}"/>
              </a:ext>
            </a:extLst>
          </p:cNvPr>
          <p:cNvSpPr/>
          <p:nvPr/>
        </p:nvSpPr>
        <p:spPr>
          <a:xfrm>
            <a:off x="2359146" y="858943"/>
            <a:ext cx="79640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400" b="1" dirty="0">
                <a:solidFill>
                  <a:schemeClr val="accent2"/>
                </a:solidFill>
                <a:latin typeface="Petrona Bold" panose="020B0604020202020204" charset="0"/>
              </a:rPr>
              <a:t>DIRETOS DOS TRABALHADORES </a:t>
            </a:r>
            <a:endParaRPr lang="en-US" sz="4400" dirty="0">
              <a:solidFill>
                <a:schemeClr val="accent2"/>
              </a:solidFill>
              <a:latin typeface="Petrona Bold" panose="020B060402020202020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FEA81EE-4258-4C32-9F0E-40DECE2B657A}"/>
              </a:ext>
            </a:extLst>
          </p:cNvPr>
          <p:cNvSpPr txBox="1"/>
          <p:nvPr/>
        </p:nvSpPr>
        <p:spPr>
          <a:xfrm>
            <a:off x="1849027" y="2997440"/>
            <a:ext cx="10588155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1900" b="1" u="sng" dirty="0">
                <a:latin typeface="Petrona Bold" panose="020B0604020202020204" charset="0"/>
              </a:rPr>
              <a:t>Objetivos de Desenvolvimento Sustentável -ODS  8 </a:t>
            </a:r>
          </a:p>
          <a:p>
            <a:pPr algn="just"/>
            <a:endParaRPr lang="pt-BR" sz="1900" u="sng" dirty="0">
              <a:latin typeface="Petrona Bold" panose="020B0604020202020204" charset="0"/>
            </a:endParaRPr>
          </a:p>
          <a:p>
            <a:pPr algn="just"/>
            <a:endParaRPr lang="pt-BR" sz="1900" u="sng" dirty="0">
              <a:latin typeface="Petrona Bold" panose="020B0604020202020204" charset="0"/>
            </a:endParaRPr>
          </a:p>
          <a:p>
            <a:pPr algn="just"/>
            <a:r>
              <a:rPr lang="pt-BR" sz="1900" dirty="0">
                <a:latin typeface="Petrona Bold" panose="020B0604020202020204" charset="0"/>
              </a:rPr>
              <a:t>Dedica-se  a promover o crescimento econômico sustentado, inclusivo e sustentável, emprego pleno</a:t>
            </a:r>
          </a:p>
          <a:p>
            <a:pPr algn="just"/>
            <a:r>
              <a:rPr lang="pt-BR" sz="1900" dirty="0">
                <a:latin typeface="Petrona Bold" panose="020B0604020202020204" charset="0"/>
              </a:rPr>
              <a:t>e produtivo e trabalho decente para todas as pessoas. Para isso, o trabalho decente é fundamental,</a:t>
            </a:r>
          </a:p>
          <a:p>
            <a:pPr algn="just"/>
            <a:r>
              <a:rPr lang="pt-BR" sz="1900" dirty="0">
                <a:latin typeface="Petrona Bold" panose="020B0604020202020204" charset="0"/>
              </a:rPr>
              <a:t>pois não se limita a garantia de emprego. Mais do que isso, ele abrange a necessidade da promoção </a:t>
            </a:r>
          </a:p>
          <a:p>
            <a:pPr algn="just"/>
            <a:r>
              <a:rPr lang="pt-BR" sz="1900" dirty="0">
                <a:latin typeface="Petrona Bold" panose="020B0604020202020204" charset="0"/>
              </a:rPr>
              <a:t>de condições de trabalho justas e dignas para todos, independentemente de gênero, raça, idade ou origem.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D381497-5404-4F47-B8DA-347D78B04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4809" y="5913782"/>
            <a:ext cx="2315817" cy="231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70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C6DC8B-1FDE-4E24-869B-0A3E9CCAD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b="1" dirty="0">
                <a:solidFill>
                  <a:schemeClr val="accent2"/>
                </a:solidFill>
                <a:latin typeface="Petrona Bold" panose="020B0604020202020204" charset="0"/>
              </a:rPr>
              <a:t>DIRETOS DOS TRABALHADORES </a:t>
            </a:r>
            <a:br>
              <a:rPr lang="en-US" sz="4000" dirty="0">
                <a:solidFill>
                  <a:schemeClr val="accent2"/>
                </a:solidFill>
                <a:latin typeface="Petrona Bold" panose="020B0604020202020204" charset="0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B8B312-A357-4194-8E7C-C77E7D222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900" dirty="0">
                <a:solidFill>
                  <a:schemeClr val="tx2"/>
                </a:solidFill>
                <a:latin typeface="Petrona Bold" panose="020B0604020202020204" charset="0"/>
              </a:rPr>
              <a:t>A maioria das ações trabalhistas envolve desrespeito a direitos Básicos.</a:t>
            </a:r>
          </a:p>
          <a:p>
            <a:endParaRPr lang="pt-BR" sz="1900" dirty="0">
              <a:solidFill>
                <a:schemeClr val="tx2"/>
              </a:solidFill>
              <a:latin typeface="Petrona Bold" panose="020B0604020202020204" charset="0"/>
            </a:endParaRPr>
          </a:p>
          <a:p>
            <a:r>
              <a:rPr lang="pt-BR" sz="1900" dirty="0">
                <a:solidFill>
                  <a:schemeClr val="tx2"/>
                </a:solidFill>
                <a:latin typeface="Petrona Bold" panose="020B0604020202020204" charset="0"/>
              </a:rPr>
              <a:t>E abordaremos aqui os principais pontos violados, de acordo com o TST:</a:t>
            </a:r>
          </a:p>
          <a:p>
            <a:endParaRPr lang="pt-BR" sz="1900" dirty="0">
              <a:solidFill>
                <a:schemeClr val="tx2"/>
              </a:solidFill>
              <a:latin typeface="Petrona Bold" panose="020B0604020202020204" charset="0"/>
            </a:endParaRPr>
          </a:p>
          <a:p>
            <a:r>
              <a:rPr lang="pt-BR" sz="1900" dirty="0">
                <a:solidFill>
                  <a:schemeClr val="tx2"/>
                </a:solidFill>
                <a:latin typeface="Petrona Bold" panose="020B0604020202020204" charset="0"/>
              </a:rPr>
              <a:t>Horas Extras </a:t>
            </a:r>
          </a:p>
          <a:p>
            <a:r>
              <a:rPr lang="pt-BR" sz="1900" dirty="0">
                <a:solidFill>
                  <a:schemeClr val="tx2"/>
                </a:solidFill>
                <a:latin typeface="Petrona Bold" panose="020B0604020202020204" charset="0"/>
              </a:rPr>
              <a:t>Adicional de Insalubridade e Periculosidade – segurança do trabalho</a:t>
            </a:r>
          </a:p>
          <a:p>
            <a:r>
              <a:rPr lang="pt-BR" sz="1900" dirty="0">
                <a:solidFill>
                  <a:schemeClr val="tx2"/>
                </a:solidFill>
                <a:latin typeface="Petrona Bold" panose="020B0604020202020204" charset="0"/>
              </a:rPr>
              <a:t>Multa de 40% de indenização </a:t>
            </a:r>
          </a:p>
          <a:p>
            <a:r>
              <a:rPr lang="pt-BR" sz="1900" dirty="0">
                <a:solidFill>
                  <a:schemeClr val="tx2"/>
                </a:solidFill>
                <a:latin typeface="Petrona Bold" panose="020B0604020202020204" charset="0"/>
              </a:rPr>
              <a:t>Multa do art. 477 e verbas rescisórias. 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BB8B3C0-A338-408B-8193-070BB9D24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4809" y="5913782"/>
            <a:ext cx="2315817" cy="231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18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2CCB37-7298-4BD0-A5C5-5207392EE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400" b="1" dirty="0">
                <a:solidFill>
                  <a:schemeClr val="accent2"/>
                </a:solidFill>
                <a:latin typeface="Petrona Bold" panose="020B0604020202020204" charset="0"/>
              </a:rPr>
              <a:t>DIRETOS DOS TRABALHADORES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4A8BF2-72BF-4BAC-BCCD-17AFE29F7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900" dirty="0">
                <a:solidFill>
                  <a:schemeClr val="tx2"/>
                </a:solidFill>
                <a:latin typeface="Petrona Bold" panose="020B0604020202020204" charset="0"/>
              </a:rPr>
              <a:t>Empregado Padrão </a:t>
            </a:r>
          </a:p>
          <a:p>
            <a:r>
              <a:rPr lang="pt-BR" sz="1900" dirty="0">
                <a:solidFill>
                  <a:schemeClr val="tx2"/>
                </a:solidFill>
                <a:latin typeface="Petrona Bold" panose="020B0604020202020204" charset="0"/>
              </a:rPr>
              <a:t>Jornada padrão : 8h</a:t>
            </a:r>
          </a:p>
          <a:p>
            <a:r>
              <a:rPr lang="pt-BR" sz="1900" dirty="0">
                <a:solidFill>
                  <a:schemeClr val="tx2"/>
                </a:solidFill>
                <a:latin typeface="Petrona Bold" panose="020B0604020202020204" charset="0"/>
              </a:rPr>
              <a:t>Carga semanal: 44h/semana </a:t>
            </a:r>
          </a:p>
          <a:p>
            <a:endParaRPr lang="pt-BR" sz="1900" dirty="0">
              <a:solidFill>
                <a:schemeClr val="tx2"/>
              </a:solidFill>
              <a:latin typeface="Petrona Bold" panose="020B0604020202020204" charset="0"/>
            </a:endParaRPr>
          </a:p>
          <a:p>
            <a:r>
              <a:rPr lang="pt-BR" sz="1900" dirty="0">
                <a:solidFill>
                  <a:schemeClr val="tx2"/>
                </a:solidFill>
                <a:latin typeface="Petrona Bold" panose="020B0604020202020204" charset="0"/>
              </a:rPr>
              <a:t>Intervalos </a:t>
            </a:r>
            <a:r>
              <a:rPr lang="pt-BR" sz="1900" dirty="0">
                <a:solidFill>
                  <a:srgbClr val="FF0000"/>
                </a:solidFill>
                <a:latin typeface="Petrona Bold" panose="020B0604020202020204" charset="0"/>
              </a:rPr>
              <a:t>intra</a:t>
            </a:r>
            <a:r>
              <a:rPr lang="pt-BR" sz="1900" dirty="0">
                <a:solidFill>
                  <a:schemeClr val="tx2"/>
                </a:solidFill>
                <a:latin typeface="Petrona Bold" panose="020B0604020202020204" charset="0"/>
              </a:rPr>
              <a:t>jornada (não remunerados) </a:t>
            </a:r>
          </a:p>
          <a:p>
            <a:r>
              <a:rPr lang="pt-BR" sz="1900" dirty="0">
                <a:solidFill>
                  <a:schemeClr val="tx2"/>
                </a:solidFill>
                <a:latin typeface="Petrona Bold" panose="020B0604020202020204" charset="0"/>
              </a:rPr>
              <a:t>até 4h/dia : não tem intervalo</a:t>
            </a:r>
          </a:p>
          <a:p>
            <a:r>
              <a:rPr lang="pt-BR" sz="1900" dirty="0">
                <a:solidFill>
                  <a:schemeClr val="tx2"/>
                </a:solidFill>
                <a:latin typeface="Petrona Bold" panose="020B0604020202020204" charset="0"/>
              </a:rPr>
              <a:t>acima de 4h/dia até 6h/dia : 15´ de intervalo</a:t>
            </a:r>
          </a:p>
          <a:p>
            <a:r>
              <a:rPr lang="pt-BR" sz="1900" dirty="0">
                <a:solidFill>
                  <a:schemeClr val="tx2"/>
                </a:solidFill>
                <a:latin typeface="Petrona Bold" panose="020B0604020202020204" charset="0"/>
              </a:rPr>
              <a:t>Acima de 6h/dia – intervalo de 1h e máximo de 2h *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FF8A514-44DD-4C16-8A70-19D738D8D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4809" y="5913782"/>
            <a:ext cx="2315817" cy="231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39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B63970-E989-4A77-A5A7-67C6A7B2C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b="1" dirty="0">
                <a:solidFill>
                  <a:schemeClr val="accent2"/>
                </a:solidFill>
                <a:latin typeface="Petrona Bold" panose="020B0604020202020204" charset="0"/>
              </a:rPr>
              <a:t>DIRETOS DOS TRABALHADORES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69AAF-9318-4AE4-A2DE-9506A6215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900" dirty="0">
                <a:latin typeface="Petrona Bold" panose="020B0604020202020204" charset="0"/>
              </a:rPr>
              <a:t>O que acontece caso sejam desobedecidos esses intervalos?</a:t>
            </a:r>
          </a:p>
          <a:p>
            <a:endParaRPr lang="pt-BR" sz="1900" dirty="0">
              <a:latin typeface="Petrona Bold" panose="020B0604020202020204" charset="0"/>
            </a:endParaRPr>
          </a:p>
          <a:p>
            <a:endParaRPr lang="pt-BR" sz="1900" dirty="0">
              <a:latin typeface="Petrona Bold" panose="020B0604020202020204" charset="0"/>
            </a:endParaRPr>
          </a:p>
          <a:p>
            <a:r>
              <a:rPr lang="pt-BR" sz="1900" dirty="0">
                <a:latin typeface="Petrona Bold" panose="020B0604020202020204" charset="0"/>
              </a:rPr>
              <a:t>Sempre que o empregador não conceder o intervalo mínimo, ele deverá remunerar o </a:t>
            </a:r>
            <a:r>
              <a:rPr lang="pt-BR" sz="1900" u="sng" dirty="0">
                <a:solidFill>
                  <a:srgbClr val="FF0000"/>
                </a:solidFill>
                <a:latin typeface="Petrona Bold" panose="020B0604020202020204" charset="0"/>
              </a:rPr>
              <a:t>período suprimido </a:t>
            </a:r>
            <a:r>
              <a:rPr lang="pt-BR" sz="1900" dirty="0">
                <a:latin typeface="Petrona Bold" panose="020B0604020202020204" charset="0"/>
              </a:rPr>
              <a:t>acrescido de 50% sobre o valor da remuneração da hora normal de trabalho.</a:t>
            </a:r>
          </a:p>
          <a:p>
            <a:endParaRPr lang="pt-BR" sz="1900" dirty="0">
              <a:latin typeface="Petrona Bold" panose="020B0604020202020204" charset="0"/>
            </a:endParaRPr>
          </a:p>
          <a:p>
            <a:endParaRPr lang="pt-BR" sz="1900" dirty="0">
              <a:latin typeface="Petrona Bold" panose="020B0604020202020204" charset="0"/>
            </a:endParaRPr>
          </a:p>
          <a:p>
            <a:r>
              <a:rPr lang="pt-BR" sz="1900" dirty="0">
                <a:latin typeface="Petrona Bold" panose="020B0604020202020204" charset="0"/>
              </a:rPr>
              <a:t>E se o empregador conceder intervalo MAIOR que o estabelecido na lei, o tempo excedente será considerado como tempo à disposição do trabalho e, portanto, </a:t>
            </a:r>
            <a:r>
              <a:rPr lang="pt-BR" sz="1900" dirty="0">
                <a:solidFill>
                  <a:srgbClr val="FF0000"/>
                </a:solidFill>
                <a:latin typeface="Petrona Bold" panose="020B0604020202020204" charset="0"/>
              </a:rPr>
              <a:t>deverá ser remunerado</a:t>
            </a:r>
            <a:r>
              <a:rPr lang="pt-BR" sz="1900" dirty="0">
                <a:latin typeface="Petrona Bold" panose="020B0604020202020204" charset="0"/>
              </a:rPr>
              <a:t>. 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D29AE13-7D15-493A-8AC9-5DAB1921A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4809" y="5913782"/>
            <a:ext cx="2315817" cy="231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86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02F00-1D01-4106-880D-87EA57F61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400" b="1" dirty="0">
                <a:solidFill>
                  <a:schemeClr val="accent2"/>
                </a:solidFill>
                <a:latin typeface="Petrona Bold" panose="020B0604020202020204" charset="0"/>
              </a:rPr>
              <a:t>DIRETOS DOS TRABALHADORES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7F290A-B1B8-493E-B7B2-608768785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pPr marL="0" indent="0">
              <a:buNone/>
            </a:pPr>
            <a:r>
              <a:rPr lang="pt-BR" sz="1900" u="sng" dirty="0">
                <a:latin typeface="Petrona Bold "/>
              </a:rPr>
              <a:t>REGRA DE CÁLCULO DE HORAS EXTRAS</a:t>
            </a:r>
          </a:p>
          <a:p>
            <a:pPr marL="0" indent="0">
              <a:buNone/>
            </a:pPr>
            <a:endParaRPr lang="pt-BR" sz="1900" u="sng" dirty="0">
              <a:latin typeface="Petrona Bold "/>
            </a:endParaRPr>
          </a:p>
          <a:p>
            <a:pPr marL="0" indent="0">
              <a:buNone/>
            </a:pPr>
            <a:endParaRPr lang="pt-BR" sz="1900" u="sng" dirty="0">
              <a:latin typeface="Petrona Bold "/>
            </a:endParaRPr>
          </a:p>
          <a:p>
            <a:r>
              <a:rPr lang="pt-BR" sz="1900" dirty="0">
                <a:latin typeface="Petrona Bold "/>
              </a:rPr>
              <a:t> - Se o empregado trabalha até 5 dias na semana: cálculo será POR DIA (limite diário)</a:t>
            </a:r>
          </a:p>
          <a:p>
            <a:pPr marL="0" indent="0">
              <a:buNone/>
            </a:pPr>
            <a:endParaRPr lang="pt-BR" sz="1900" dirty="0">
              <a:latin typeface="Petrona Bold "/>
            </a:endParaRPr>
          </a:p>
          <a:p>
            <a:r>
              <a:rPr lang="pt-BR" sz="1900" dirty="0">
                <a:latin typeface="Petrona Bold "/>
              </a:rPr>
              <a:t>- Se o empregado trabalha mais de 5 dias na semana: cálculo POR SEMANA (limite semanal)</a:t>
            </a:r>
          </a:p>
          <a:p>
            <a:pPr marL="0" indent="0">
              <a:buNone/>
            </a:pPr>
            <a:r>
              <a:rPr lang="pt-BR" sz="1900" dirty="0">
                <a:latin typeface="Petrona Bold "/>
              </a:rPr>
              <a:t>	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9D3A23C-6BFF-4D09-83C9-7F17DB9FF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4809" y="5913782"/>
            <a:ext cx="2315817" cy="231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99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1102CD-71F5-43B9-ABC3-B953D8037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b="1" dirty="0">
                <a:solidFill>
                  <a:schemeClr val="accent2"/>
                </a:solidFill>
                <a:latin typeface="Petrona Bold" panose="020B0604020202020204" charset="0"/>
              </a:rPr>
              <a:t>DIRETOS DOS TRABALHADORES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608CF9-117A-4D3C-8A9E-E47E989B9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1900" u="sng" dirty="0">
                <a:latin typeface="Petrona Bold "/>
              </a:rPr>
              <a:t>Exemplo 1: </a:t>
            </a:r>
          </a:p>
          <a:p>
            <a:pPr marL="0" indent="0">
              <a:buNone/>
            </a:pPr>
            <a:endParaRPr lang="pt-BR" sz="1900" u="sng" dirty="0">
              <a:latin typeface="Petrona Bold "/>
            </a:endParaRPr>
          </a:p>
          <a:p>
            <a:r>
              <a:rPr lang="pt-BR" sz="1900" dirty="0">
                <a:latin typeface="Petrona Bold "/>
              </a:rPr>
              <a:t>João trabalha de </a:t>
            </a:r>
            <a:r>
              <a:rPr lang="pt-BR" sz="1900" dirty="0">
                <a:solidFill>
                  <a:srgbClr val="FF0000"/>
                </a:solidFill>
                <a:latin typeface="Petrona Bold "/>
              </a:rPr>
              <a:t>segunda a sexta-feira</a:t>
            </a:r>
            <a:r>
              <a:rPr lang="pt-BR" sz="1900" dirty="0">
                <a:latin typeface="Petrona Bold "/>
              </a:rPr>
              <a:t>, das 8h às 20h, com 1h de intervalo.</a:t>
            </a:r>
          </a:p>
          <a:p>
            <a:endParaRPr lang="pt-BR" sz="1900" dirty="0">
              <a:latin typeface="Petrona Bold "/>
            </a:endParaRPr>
          </a:p>
          <a:p>
            <a:pPr marL="0" indent="0">
              <a:buNone/>
            </a:pPr>
            <a:r>
              <a:rPr lang="pt-BR" sz="1900" u="sng" dirty="0">
                <a:latin typeface="Petrona Bold "/>
              </a:rPr>
              <a:t>O cálculo fica assim: </a:t>
            </a:r>
          </a:p>
          <a:p>
            <a:r>
              <a:rPr lang="pt-BR" sz="1900" dirty="0">
                <a:latin typeface="Petrona Bold "/>
              </a:rPr>
              <a:t>20h – 8h = 12h (-1h do intervalo) = 11h</a:t>
            </a:r>
          </a:p>
          <a:p>
            <a:r>
              <a:rPr lang="pt-BR" sz="1900" dirty="0">
                <a:latin typeface="Petrona Bold "/>
              </a:rPr>
              <a:t>Como a carga semanal é de segunda a sexta, temos que fazer o cálculo de hora extra POR DIA (se fosse de segunda a sábado seria por semana), então: </a:t>
            </a:r>
          </a:p>
          <a:p>
            <a:r>
              <a:rPr lang="pt-BR" sz="1900" dirty="0">
                <a:latin typeface="Petrona Bold "/>
              </a:rPr>
              <a:t>11h trabalhadas por dia – 8h (limite diário)= </a:t>
            </a:r>
            <a:r>
              <a:rPr lang="pt-BR" sz="1900" dirty="0">
                <a:solidFill>
                  <a:srgbClr val="FF0000"/>
                </a:solidFill>
                <a:latin typeface="Petrona Bold "/>
              </a:rPr>
              <a:t>3 horas extras por dia + adicional de 50%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601FA0D-C53A-40FA-BDE7-7C0172ACB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4809" y="5913782"/>
            <a:ext cx="2315817" cy="231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98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F9CD3B-4F8A-4D0C-B4BE-A4811856F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400" b="1" dirty="0">
                <a:solidFill>
                  <a:schemeClr val="accent2"/>
                </a:solidFill>
                <a:latin typeface="Petrona Bold" panose="020B0604020202020204" charset="0"/>
              </a:rPr>
              <a:t>DIRETOS DOS TRABALHADORES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CAA848-66A3-47D6-B6A6-1BEA949F4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1900" u="sng" dirty="0">
                <a:latin typeface="Petrona Bold "/>
              </a:rPr>
              <a:t>Exemplo 2: </a:t>
            </a:r>
          </a:p>
          <a:p>
            <a:pPr marL="0" indent="0">
              <a:buNone/>
            </a:pPr>
            <a:endParaRPr lang="pt-BR" sz="1900" u="sng" dirty="0">
              <a:latin typeface="Petrona Bold "/>
            </a:endParaRPr>
          </a:p>
          <a:p>
            <a:pPr marL="0" indent="0">
              <a:buNone/>
            </a:pPr>
            <a:r>
              <a:rPr lang="pt-BR" sz="1900" dirty="0">
                <a:latin typeface="Petrona Bold "/>
              </a:rPr>
              <a:t>João trabalha de </a:t>
            </a:r>
            <a:r>
              <a:rPr lang="pt-BR" sz="1900" dirty="0">
                <a:solidFill>
                  <a:srgbClr val="FF0000"/>
                </a:solidFill>
                <a:latin typeface="Petrona Bold "/>
              </a:rPr>
              <a:t>segunda à sábado</a:t>
            </a:r>
            <a:r>
              <a:rPr lang="pt-BR" sz="1900" dirty="0">
                <a:latin typeface="Petrona Bold "/>
              </a:rPr>
              <a:t>, das 8h às 20h, com 2h de intervalo.</a:t>
            </a:r>
          </a:p>
          <a:p>
            <a:endParaRPr lang="pt-BR" sz="1900" dirty="0">
              <a:latin typeface="Petrona Bold "/>
            </a:endParaRPr>
          </a:p>
          <a:p>
            <a:pPr marL="0" indent="0">
              <a:buNone/>
            </a:pPr>
            <a:r>
              <a:rPr lang="pt-BR" sz="1900" u="sng" dirty="0">
                <a:latin typeface="Petrona Bold "/>
              </a:rPr>
              <a:t>O cálculo fica assim: </a:t>
            </a:r>
          </a:p>
          <a:p>
            <a:r>
              <a:rPr lang="pt-BR" sz="1900" dirty="0">
                <a:latin typeface="Petrona Bold "/>
              </a:rPr>
              <a:t>20h – 8h = 12 horas (-2h de intervalo) = 10h trabalhadas </a:t>
            </a:r>
          </a:p>
          <a:p>
            <a:endParaRPr lang="pt-BR" sz="1900" dirty="0">
              <a:latin typeface="Petrona Bold "/>
            </a:endParaRPr>
          </a:p>
          <a:p>
            <a:r>
              <a:rPr lang="pt-BR" sz="1900" dirty="0">
                <a:latin typeface="Petrona Bold "/>
              </a:rPr>
              <a:t>10h trabalhadas por dia x 6 dias na semana = 60h trabalhadas por semana – 44h (limite semanal) = </a:t>
            </a:r>
            <a:r>
              <a:rPr lang="pt-BR" sz="1900" dirty="0">
                <a:solidFill>
                  <a:srgbClr val="FF0000"/>
                </a:solidFill>
                <a:latin typeface="Petrona Bold "/>
              </a:rPr>
              <a:t>16h extras por semana + 50%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D055977-2900-45E6-B3F9-BE40D9740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4809" y="5913782"/>
            <a:ext cx="2315817" cy="231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005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799</TotalTime>
  <Words>1370</Words>
  <Application>Microsoft Office PowerPoint</Application>
  <PresentationFormat>Personalizar</PresentationFormat>
  <Paragraphs>130</Paragraphs>
  <Slides>16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4" baseType="lpstr">
      <vt:lpstr>Petrona Bold </vt:lpstr>
      <vt:lpstr>Petrona Bold</vt:lpstr>
      <vt:lpstr>Arial</vt:lpstr>
      <vt:lpstr>Wingdings</vt:lpstr>
      <vt:lpstr>Trebuchet MS</vt:lpstr>
      <vt:lpstr>Wingdings 3</vt:lpstr>
      <vt:lpstr>Inter</vt:lpstr>
      <vt:lpstr>Facet</vt:lpstr>
      <vt:lpstr>Apresentação do PowerPoint</vt:lpstr>
      <vt:lpstr>Apresentação do PowerPoint</vt:lpstr>
      <vt:lpstr>Apresentação do PowerPoint</vt:lpstr>
      <vt:lpstr>DIRETOS DOS TRABALHADORES  </vt:lpstr>
      <vt:lpstr>DIRETOS DOS TRABALHADORES</vt:lpstr>
      <vt:lpstr>DIRETOS DOS TRABALHADORES</vt:lpstr>
      <vt:lpstr>DIRETOS DOS TRABALHADORES</vt:lpstr>
      <vt:lpstr>DIRETOS DOS TRABALHADORES</vt:lpstr>
      <vt:lpstr>DIRETOS DOS TRABALHADORES</vt:lpstr>
      <vt:lpstr>DIRETOS DOS TRABALHADORES</vt:lpstr>
      <vt:lpstr>DIRETOS DOS TRABALHADORES</vt:lpstr>
      <vt:lpstr>DIRETOS DOS TRABALHADORES</vt:lpstr>
      <vt:lpstr>DIRETOS DOS TRABALHADORES</vt:lpstr>
      <vt:lpstr>DIRETOS DOS TRABALHADORES</vt:lpstr>
      <vt:lpstr>DIRETOS DOS TRABALHADORES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Thiago Nogueira</cp:lastModifiedBy>
  <cp:revision>43</cp:revision>
  <dcterms:created xsi:type="dcterms:W3CDTF">2024-09-29T00:49:04Z</dcterms:created>
  <dcterms:modified xsi:type="dcterms:W3CDTF">2024-10-11T02:07:11Z</dcterms:modified>
</cp:coreProperties>
</file>