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</p:sldMasterIdLst>
  <p:handoutMasterIdLst>
    <p:handoutMasterId r:id="rId15"/>
  </p:handoutMasterIdLst>
  <p:sldIdLst>
    <p:sldId id="256" r:id="rId3"/>
    <p:sldId id="264" r:id="rId4"/>
    <p:sldId id="267" r:id="rId5"/>
    <p:sldId id="272" r:id="rId6"/>
    <p:sldId id="276" r:id="rId7"/>
    <p:sldId id="274" r:id="rId8"/>
    <p:sldId id="273" r:id="rId9"/>
    <p:sldId id="275" r:id="rId10"/>
    <p:sldId id="277" r:id="rId11"/>
    <p:sldId id="271" r:id="rId12"/>
    <p:sldId id="270" r:id="rId13"/>
    <p:sldId id="278" r:id="rId14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854" y="-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Guedes\Desktop\ILP_apresentacao\grafic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Guedes\Desktop\ILP_apresentacao\grafic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dPt>
          <c:dPt>
            <c:idx val="7"/>
            <c:spPr>
              <a:solidFill>
                <a:srgbClr val="92D050"/>
              </a:solidFill>
            </c:spPr>
          </c:dPt>
          <c:dPt>
            <c:idx val="8"/>
            <c:spPr>
              <a:solidFill>
                <a:schemeClr val="tx1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cat>
            <c:strRef>
              <c:f>Plan1!$A$2:$A$12</c:f>
              <c:strCache>
                <c:ptCount val="11"/>
                <c:pt idx="0">
                  <c:v>Legislação</c:v>
                </c:pt>
                <c:pt idx="1">
                  <c:v>Projetos</c:v>
                </c:pt>
                <c:pt idx="2">
                  <c:v>Processo Legislativo</c:v>
                </c:pt>
                <c:pt idx="3">
                  <c:v>Comissões</c:v>
                </c:pt>
                <c:pt idx="4">
                  <c:v>Notícias</c:v>
                </c:pt>
                <c:pt idx="5">
                  <c:v>Deputados</c:v>
                </c:pt>
                <c:pt idx="6">
                  <c:v>A Assembleia</c:v>
                </c:pt>
                <c:pt idx="7">
                  <c:v>Administração da ALESP</c:v>
                </c:pt>
                <c:pt idx="8">
                  <c:v>Participe</c:v>
                </c:pt>
                <c:pt idx="9">
                  <c:v>Documentação</c:v>
                </c:pt>
                <c:pt idx="10">
                  <c:v>Central de Atendimento</c:v>
                </c:pt>
              </c:strCache>
            </c:strRef>
          </c:cat>
          <c:val>
            <c:numRef>
              <c:f>Plan1!$B$2:$B$12</c:f>
              <c:numCache>
                <c:formatCode>#,##0</c:formatCode>
                <c:ptCount val="11"/>
                <c:pt idx="0">
                  <c:v>8813463</c:v>
                </c:pt>
                <c:pt idx="1">
                  <c:v>7908518</c:v>
                </c:pt>
                <c:pt idx="2">
                  <c:v>1224769</c:v>
                </c:pt>
                <c:pt idx="3">
                  <c:v>387520</c:v>
                </c:pt>
                <c:pt idx="4">
                  <c:v>818676</c:v>
                </c:pt>
                <c:pt idx="5">
                  <c:v>734491</c:v>
                </c:pt>
                <c:pt idx="6">
                  <c:v>714897</c:v>
                </c:pt>
                <c:pt idx="7">
                  <c:v>155443</c:v>
                </c:pt>
                <c:pt idx="8">
                  <c:v>78056</c:v>
                </c:pt>
                <c:pt idx="9">
                  <c:v>50632</c:v>
                </c:pt>
                <c:pt idx="10">
                  <c:v>8126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9338C6B-0E7F-4F7C-8FAF-AF7FD056440E}" type="datetimeFigureOut">
              <a:rPr lang="pt-BR" smtClean="0"/>
              <a:pPr/>
              <a:t>07/04/2014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89DD23-B259-4311-BB9F-8895FB68D5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2130425"/>
            <a:ext cx="7772400" cy="1470025"/>
          </a:xfrm>
          <a:solidFill>
            <a:srgbClr val="BBE0E3">
              <a:alpha val="50000"/>
            </a:srgbClr>
          </a:solidFill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271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5949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5949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5949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7109A8-355B-4A63-89AF-BF558787518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4425F-FC62-4E8F-88A9-3B2F29E12C1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91338" y="71438"/>
            <a:ext cx="2144712" cy="60547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281738" cy="60547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B6CF2-27BF-4D36-8F74-538C5CD5809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5301209"/>
            <a:ext cx="9147765" cy="1556792"/>
            <a:chOff x="-3765" y="4880373"/>
            <a:chExt cx="9147765" cy="1984715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5126445"/>
              <a:ext cx="7456487" cy="76531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7109A8-355B-4A63-89AF-BF558787518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6" name="Imagem 15" descr="Brasao_S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504" y="5517232"/>
            <a:ext cx="894699" cy="980728"/>
          </a:xfrm>
          <a:prstGeom prst="rect">
            <a:avLst/>
          </a:prstGeom>
        </p:spPr>
      </p:pic>
      <p:sp>
        <p:nvSpPr>
          <p:cNvPr id="18" name="CaixaDeTexto 17"/>
          <p:cNvSpPr txBox="1"/>
          <p:nvPr userDrawn="1"/>
        </p:nvSpPr>
        <p:spPr>
          <a:xfrm>
            <a:off x="107504" y="6525344"/>
            <a:ext cx="3983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+mj-lt"/>
              </a:rPr>
              <a:t>DIVISÃO DE DESENVOLVIMENTO ORGANIZACIONAL</a:t>
            </a:r>
            <a:endParaRPr lang="pt-BR" sz="1200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6AF58-3E1C-492E-A774-D48851BB362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Imagem 4" descr="Brasao_S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093296"/>
            <a:ext cx="534659" cy="586069"/>
          </a:xfrm>
          <a:prstGeom prst="rect">
            <a:avLst/>
          </a:prstGeom>
        </p:spPr>
      </p:pic>
      <p:sp>
        <p:nvSpPr>
          <p:cNvPr id="6" name="CaixaDeTexto 5"/>
          <p:cNvSpPr txBox="1"/>
          <p:nvPr userDrawn="1"/>
        </p:nvSpPr>
        <p:spPr>
          <a:xfrm>
            <a:off x="-36512" y="6669360"/>
            <a:ext cx="27077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+mj-lt"/>
              </a:rPr>
              <a:t>DIVISÃO DE DESENVOLVIMENTO ORGANIZACIONAL</a:t>
            </a:r>
            <a:endParaRPr lang="pt-BR" sz="800" dirty="0">
              <a:latin typeface="+mj-lt"/>
            </a:endParaRPr>
          </a:p>
        </p:txBody>
      </p:sp>
      <p:sp>
        <p:nvSpPr>
          <p:cNvPr id="8" name="Forma livre 7"/>
          <p:cNvSpPr/>
          <p:nvPr userDrawn="1"/>
        </p:nvSpPr>
        <p:spPr>
          <a:xfrm>
            <a:off x="523783" y="5949280"/>
            <a:ext cx="4944862" cy="949911"/>
          </a:xfrm>
          <a:custGeom>
            <a:avLst/>
            <a:gdLst>
              <a:gd name="connsiteX0" fmla="*/ 0 w 4944862"/>
              <a:gd name="connsiteY0" fmla="*/ 0 h 949911"/>
              <a:gd name="connsiteX1" fmla="*/ 2938508 w 4944862"/>
              <a:gd name="connsiteY1" fmla="*/ 949911 h 949911"/>
              <a:gd name="connsiteX2" fmla="*/ 4944862 w 4944862"/>
              <a:gd name="connsiteY2" fmla="*/ 923278 h 949911"/>
              <a:gd name="connsiteX3" fmla="*/ 0 w 4944862"/>
              <a:gd name="connsiteY3" fmla="*/ 0 h 94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4862" h="949911">
                <a:moveTo>
                  <a:pt x="0" y="0"/>
                </a:moveTo>
                <a:lnTo>
                  <a:pt x="2938508" y="949911"/>
                </a:lnTo>
                <a:lnTo>
                  <a:pt x="4944862" y="92327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11BC6A-3712-460A-BF54-F3EC24A8751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pic>
        <p:nvPicPr>
          <p:cNvPr id="8" name="Imagem 7" descr="Brasao_S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093296"/>
            <a:ext cx="534659" cy="586069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-36512" y="6669360"/>
            <a:ext cx="27077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+mj-lt"/>
              </a:rPr>
              <a:t>DIVISÃO DE DESENVOLVIMENTO ORGANIZACIONAL</a:t>
            </a:r>
            <a:endParaRPr lang="pt-BR" sz="800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1BC6A-3712-460A-BF54-F3EC24A8751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B6E23-298C-4DD0-995F-DB826BA2827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CFD57-9B78-43BB-91D6-F5716C307FF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EB797-724D-4DA6-A272-00F3C933E73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FF0E8-190C-403C-A3DE-378C8E611E8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6AF58-3E1C-492E-A774-D48851BB362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50B0F-4823-4ABA-9D6D-E39AB316D79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209BC-7349-42E5-ABA2-3DB71D83D33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71438"/>
            <a:ext cx="85693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83EB14-49BD-4AD0-B93F-080115F42B07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83EB14-49BD-4AD0-B93F-080115F42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9" r:id="rId2"/>
    <p:sldLayoutId id="2147483664" r:id="rId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782" y="476672"/>
            <a:ext cx="7776666" cy="244827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</a:rPr>
              <a:t>Portal da ALESP e o </a:t>
            </a:r>
            <a:br>
              <a:rPr lang="pt-BR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</a:rPr>
              <a:t>Processo Legislativo</a:t>
            </a:r>
            <a:endParaRPr lang="pt-BR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5616" y="4318248"/>
            <a:ext cx="7016824" cy="1126976"/>
          </a:xfrm>
        </p:spPr>
        <p:txBody>
          <a:bodyPr/>
          <a:lstStyle/>
          <a:p>
            <a:pPr algn="r"/>
            <a:r>
              <a:rPr lang="pt-BR" sz="2000" dirty="0" smtClean="0"/>
              <a:t>ALESP/DIDO/DDO</a:t>
            </a:r>
          </a:p>
          <a:p>
            <a:pPr algn="r"/>
            <a:r>
              <a:rPr lang="pt-BR" sz="1800" dirty="0" smtClean="0"/>
              <a:t>Divisão de Desenvolvimento Organizacional</a:t>
            </a:r>
          </a:p>
          <a:p>
            <a:pPr algn="r"/>
            <a:r>
              <a:rPr lang="pt-BR" sz="1600" dirty="0" smtClean="0"/>
              <a:t>Rodrigo Guedes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8121" r="12298" b="4025"/>
          <a:stretch>
            <a:fillRect/>
          </a:stretch>
        </p:blipFill>
        <p:spPr bwMode="auto">
          <a:xfrm>
            <a:off x="179512" y="548680"/>
            <a:ext cx="385454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200"/>
              </a:spcBef>
              <a:buNone/>
            </a:pPr>
            <a:endParaRPr lang="pt-BR" sz="2200" dirty="0" smtClean="0"/>
          </a:p>
          <a:p>
            <a:pPr marL="457200" indent="-457200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 startAt="6"/>
            </a:pPr>
            <a:endParaRPr lang="pt-BR" sz="2200" dirty="0" smtClean="0"/>
          </a:p>
          <a:p>
            <a:pPr marL="457200" indent="-457200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 startAt="6"/>
            </a:pPr>
            <a:endParaRPr lang="pt-BR" sz="2200" dirty="0" smtClean="0"/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endParaRPr lang="pt-BR" sz="2200" dirty="0" smtClean="0"/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endParaRPr lang="pt-BR" sz="22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 smtClean="0"/>
              <a:t>Estatísticas do Portal</a:t>
            </a:r>
            <a:endParaRPr lang="pt-BR" sz="35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691680" y="580526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Quantidade de acessos ao Portal da ALESP em 2013 (dados aproximados)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619672" y="1196752"/>
          <a:ext cx="5688632" cy="4128135"/>
        </p:xfrm>
        <a:graphic>
          <a:graphicData uri="http://schemas.openxmlformats.org/drawingml/2006/table">
            <a:tbl>
              <a:tblPr/>
              <a:tblGrid>
                <a:gridCol w="3988499"/>
                <a:gridCol w="1700133"/>
              </a:tblGrid>
              <a:tr h="251267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Legislação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erdana"/>
                        </a:rPr>
                        <a:t>8.813.463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</a:tr>
              <a:tr h="251267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Projetos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erdana"/>
                        </a:rPr>
                        <a:t>7.908.518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251267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Processo Legislativo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erdana"/>
                        </a:rPr>
                        <a:t>1.224.769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</a:tr>
              <a:tr h="251267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Notícias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818.676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251267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Deputados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734.491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</a:tr>
              <a:tr h="251267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Assembleia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714.897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251267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Comissões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/>
                        </a:rPr>
                        <a:t>387.520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</a:tr>
              <a:tr h="251267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Administração da ALESP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155.443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251267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78.056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</a:tr>
              <a:tr h="251267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Documentação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50.632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251267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Atendimento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8.126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200"/>
              </a:spcBef>
              <a:buNone/>
            </a:pPr>
            <a:endParaRPr lang="pt-BR" sz="2200" dirty="0" smtClean="0"/>
          </a:p>
          <a:p>
            <a:pPr marL="457200" indent="-457200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 startAt="6"/>
            </a:pPr>
            <a:endParaRPr lang="pt-BR" sz="2200" dirty="0" smtClean="0"/>
          </a:p>
          <a:p>
            <a:pPr marL="457200" indent="-457200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 startAt="6"/>
            </a:pPr>
            <a:endParaRPr lang="pt-BR" sz="2200" dirty="0" smtClean="0"/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endParaRPr lang="pt-BR" sz="2200" dirty="0" smtClean="0"/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endParaRPr lang="pt-BR" sz="22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 smtClean="0"/>
              <a:t>Estatísticas do Portal</a:t>
            </a:r>
            <a:endParaRPr lang="pt-BR" sz="35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827584" y="1340768"/>
          <a:ext cx="727280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/>
          <p:nvPr/>
        </p:nvGraphicFramePr>
        <p:xfrm>
          <a:off x="395536" y="1340768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Dúvidas? Problemas? Sugestões?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8121" r="12298" b="39884"/>
          <a:stretch>
            <a:fillRect/>
          </a:stretch>
        </p:blipFill>
        <p:spPr bwMode="auto">
          <a:xfrm>
            <a:off x="395536" y="1628800"/>
            <a:ext cx="571536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>
            <a:off x="4716016" y="1484784"/>
            <a:ext cx="1512168" cy="432048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8" name="Conector de seta reta 7"/>
          <p:cNvCxnSpPr>
            <a:stCxn id="6" idx="6"/>
          </p:cNvCxnSpPr>
          <p:nvPr/>
        </p:nvCxnSpPr>
        <p:spPr>
          <a:xfrm>
            <a:off x="6228184" y="170080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6804248" y="1505936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Fale  Conosco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Conector de seta reta 12"/>
          <p:cNvCxnSpPr>
            <a:stCxn id="9" idx="2"/>
          </p:cNvCxnSpPr>
          <p:nvPr/>
        </p:nvCxnSpPr>
        <p:spPr>
          <a:xfrm>
            <a:off x="7640375" y="1875268"/>
            <a:ext cx="27969" cy="401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6588224" y="2339588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Problemas técnicos do Portal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23528" y="500388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comitedoportal@al.sp.gov.br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Objetivos: </a:t>
            </a:r>
          </a:p>
          <a:p>
            <a:pPr lvl="1" algn="just">
              <a:lnSpc>
                <a:spcPct val="150000"/>
              </a:lnSpc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</a:rPr>
              <a:t>Interagir com a sociedade, disponibilizando serviços ao cidadão</a:t>
            </a:r>
          </a:p>
          <a:p>
            <a:pPr lvl="1" algn="just">
              <a:lnSpc>
                <a:spcPct val="150000"/>
              </a:lnSpc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</a:rPr>
              <a:t>Ampliar a visibilidade do Poder Legislativo Paulista</a:t>
            </a:r>
          </a:p>
          <a:p>
            <a:pPr lvl="1" algn="just">
              <a:lnSpc>
                <a:spcPct val="150000"/>
              </a:lnSpc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</a:rPr>
              <a:t>Divulgar a atividade legislativa, </a:t>
            </a:r>
            <a:r>
              <a:rPr lang="pt-BR" sz="1800" dirty="0" err="1" smtClean="0">
                <a:solidFill>
                  <a:schemeClr val="tx2">
                    <a:lumMod val="75000"/>
                  </a:schemeClr>
                </a:solidFill>
              </a:rPr>
              <a:t>fiscalizatória</a:t>
            </a: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</a:rPr>
              <a:t> e investigatória</a:t>
            </a:r>
          </a:p>
          <a:p>
            <a:pPr lvl="1" algn="just">
              <a:lnSpc>
                <a:spcPct val="150000"/>
              </a:lnSpc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</a:rPr>
              <a:t>Servir como ferramenta de trabalho para os deputados e funcionários</a:t>
            </a:r>
          </a:p>
          <a:p>
            <a:pPr lvl="1" algn="just">
              <a:lnSpc>
                <a:spcPct val="150000"/>
              </a:lnSpc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</a:rPr>
              <a:t>Organizar o conteúdo legislativo, com responsabilidades distribuídas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Comitê Executivo do Portal: gestão administrativa (ato nº 5 de 2005)</a:t>
            </a:r>
          </a:p>
          <a:p>
            <a:pPr algn="just"/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Equipes de infra-estrutura e desenvolvimento de sistemas: execução de atividades técnicas.</a:t>
            </a:r>
          </a:p>
          <a:p>
            <a:pPr algn="just"/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Gestão de conteúdo: áreas responsáveis.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 smtClean="0"/>
              <a:t>Portal da ALESP</a:t>
            </a:r>
            <a:endParaRPr lang="pt-BR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252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Implantação da Gestão do Projeto: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Gestão compartilhada: Comitê do Portal + Informática + Áreas responsáveis.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Matriz de responsabilidades: publicação descentralizada de conteúdos.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Definição visual: Departamento de Comunicação.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Adequação e inclusão de novos conteúdos: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Solicitações internas e externas.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Aperfeiçoamento de sistemas existentes a partir da visão do usuário.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 smtClean="0"/>
              <a:t>Gestão do Portal</a:t>
            </a:r>
            <a:endParaRPr lang="pt-BR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500" dirty="0" smtClean="0"/>
              <a:t>Processo Legislativo no Portal</a:t>
            </a:r>
            <a:endParaRPr lang="pt-BR" sz="3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8121" r="12298" b="4025"/>
          <a:stretch>
            <a:fillRect/>
          </a:stretch>
        </p:blipFill>
        <p:spPr bwMode="auto">
          <a:xfrm>
            <a:off x="3059832" y="2132856"/>
            <a:ext cx="385454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 flipH="1" flipV="1">
            <a:off x="3275856" y="1844824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4283968" y="1844824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2339752" y="328498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1547664" y="1412776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Trebuchet MS" pitchFamily="34" charset="0"/>
              </a:rPr>
              <a:t>PROJETOS</a:t>
            </a:r>
            <a:endParaRPr lang="pt-BR" sz="1400" dirty="0">
              <a:latin typeface="Trebuchet MS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644008" y="1412776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Trebuchet MS" pitchFamily="34" charset="0"/>
              </a:rPr>
              <a:t>LEGISLAÇÃO</a:t>
            </a:r>
            <a:endParaRPr lang="pt-BR" sz="1400" dirty="0">
              <a:latin typeface="Trebuchet MS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9512" y="3111492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Trebuchet MS" pitchFamily="34" charset="0"/>
              </a:rPr>
              <a:t>PROCESSO LEGISLATIVO</a:t>
            </a:r>
            <a:endParaRPr lang="pt-BR" sz="1400" dirty="0">
              <a:latin typeface="Trebuchet MS" pitchFamily="34" charset="0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2411760" y="3645024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683568" y="4365104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Trebuchet MS" pitchFamily="34" charset="0"/>
              </a:rPr>
              <a:t>COMISSÕES</a:t>
            </a:r>
            <a:endParaRPr lang="pt-BR" sz="14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Processo Legislativo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1340768"/>
            <a:ext cx="364715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Regimento Interno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Questões de Ordem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Proposições (Projetos)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Processos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Sessões Plenárias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Votações no Plenário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Ordem do Dia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Pauta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Manual do Processo Legislativo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Consolidação de Leis</a:t>
            </a:r>
          </a:p>
          <a:p>
            <a:endParaRPr lang="pt-BR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Projetos</a:t>
            </a:r>
            <a:endParaRPr lang="pt-B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222" t="8357" r="11998" b="12884"/>
          <a:stretch>
            <a:fillRect/>
          </a:stretch>
        </p:blipFill>
        <p:spPr bwMode="auto">
          <a:xfrm>
            <a:off x="467544" y="1484784"/>
            <a:ext cx="359770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186322" y="714182"/>
            <a:ext cx="2770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</a:rPr>
              <a:t>Classificados por Tipo e Ano</a:t>
            </a:r>
            <a:endParaRPr lang="pt-B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20072" y="4797152"/>
            <a:ext cx="3013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</a:rPr>
              <a:t>Busca textual e por Metadados</a:t>
            </a:r>
            <a:endParaRPr lang="pt-B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3203848" y="1628800"/>
            <a:ext cx="180020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3419872" y="3573016"/>
            <a:ext cx="165618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922" t="8578" r="12298" b="14642"/>
          <a:stretch>
            <a:fillRect/>
          </a:stretch>
        </p:blipFill>
        <p:spPr bwMode="auto">
          <a:xfrm>
            <a:off x="5148064" y="1052736"/>
            <a:ext cx="3600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Legislação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1340768"/>
            <a:ext cx="7558544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Legislação do Estado de São Paulo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Orçamento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Atos e Decisões da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Alesp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Constituições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Regimento Interno da Assembleia Legislativa do Estado de São Paulo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Coletâneas Temáticas de Leis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Constituinte Estadual 1988-1989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Legislação Eleitoral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Responsabilidade Fiscal</a:t>
            </a:r>
          </a:p>
          <a:p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eta para baixo 4"/>
          <p:cNvSpPr/>
          <p:nvPr/>
        </p:nvSpPr>
        <p:spPr>
          <a:xfrm rot="5400000">
            <a:off x="5220072" y="134076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8578" r="12298" b="6520"/>
          <a:stretch>
            <a:fillRect/>
          </a:stretch>
        </p:blipFill>
        <p:spPr bwMode="auto">
          <a:xfrm>
            <a:off x="405905" y="1794302"/>
            <a:ext cx="415141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Legislação do Estado de São Paulo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446465" y="1362254"/>
            <a:ext cx="2770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</a:rPr>
              <a:t>Classificados por Tipo e Ano</a:t>
            </a:r>
            <a:endParaRPr lang="pt-B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02449" y="5250686"/>
            <a:ext cx="3013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</a:rPr>
              <a:t>Busca textual e por Metadados</a:t>
            </a:r>
            <a:endParaRPr lang="pt-B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3430241" y="1506270"/>
            <a:ext cx="201622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3502249" y="3954542"/>
            <a:ext cx="165618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0922" t="8578" r="12298" b="11688"/>
          <a:stretch>
            <a:fillRect/>
          </a:stretch>
        </p:blipFill>
        <p:spPr bwMode="auto">
          <a:xfrm>
            <a:off x="5148064" y="1772816"/>
            <a:ext cx="3168352" cy="263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Comissões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1340768"/>
            <a:ext cx="3929345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Permanentes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Membros de Comissões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CPIs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CPI - Ementário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Relatórios Anuais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Atos do presidente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Pesquisa nas Atas das Comissões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Comissão da Verdade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8578" r="12298" b="5044"/>
          <a:stretch>
            <a:fillRect/>
          </a:stretch>
        </p:blipFill>
        <p:spPr bwMode="auto">
          <a:xfrm>
            <a:off x="4572000" y="1556792"/>
            <a:ext cx="4032448" cy="362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lobalização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urso">
  <a:themeElements>
    <a:clrScheme name="Personalizada 1">
      <a:dk1>
        <a:srgbClr val="BFBFBF"/>
      </a:dk1>
      <a:lt1>
        <a:sysClr val="window" lastClr="FFFFFF"/>
      </a:lt1>
      <a:dk2>
        <a:srgbClr val="464646"/>
      </a:dk2>
      <a:lt2>
        <a:srgbClr val="DEF5FA"/>
      </a:lt2>
      <a:accent1>
        <a:srgbClr val="C000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Globalização</Template>
  <TotalTime>2720</TotalTime>
  <Words>335</Words>
  <Application>Microsoft Office PowerPoint</Application>
  <PresentationFormat>Apresentação na tela (4:3)</PresentationFormat>
  <Paragraphs>99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Globalização</vt:lpstr>
      <vt:lpstr>Concurso</vt:lpstr>
      <vt:lpstr>Portal da ALESP e o  Processo Legislativo</vt:lpstr>
      <vt:lpstr>Portal da ALESP</vt:lpstr>
      <vt:lpstr>Gestão do Portal</vt:lpstr>
      <vt:lpstr>Processo Legislativo no Portal</vt:lpstr>
      <vt:lpstr>Processo Legislativo</vt:lpstr>
      <vt:lpstr>Projetos</vt:lpstr>
      <vt:lpstr>Legislação</vt:lpstr>
      <vt:lpstr>Legislação do Estado de São Paulo</vt:lpstr>
      <vt:lpstr>Comissões</vt:lpstr>
      <vt:lpstr>Estatísticas do Portal</vt:lpstr>
      <vt:lpstr>Estatísticas do Portal</vt:lpstr>
      <vt:lpstr>Dúvidas? Problemas? Sugestões?</vt:lpstr>
    </vt:vector>
  </TitlesOfParts>
  <Company>ALESP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Produzindo transparência Sistemas integrados e Portal Legislativo</dc:title>
  <dc:creator>ALESP</dc:creator>
  <cp:lastModifiedBy>Lenovo</cp:lastModifiedBy>
  <cp:revision>120</cp:revision>
  <dcterms:created xsi:type="dcterms:W3CDTF">2011-09-27T21:00:47Z</dcterms:created>
  <dcterms:modified xsi:type="dcterms:W3CDTF">2014-04-07T19:28:01Z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TC012264231046</vt:lpwstr>
  </property>
</Properties>
</file>