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sldIdLst>
    <p:sldId id="256" r:id="rId2"/>
    <p:sldId id="300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91" r:id="rId17"/>
    <p:sldId id="292" r:id="rId18"/>
    <p:sldId id="293" r:id="rId19"/>
    <p:sldId id="294" r:id="rId20"/>
    <p:sldId id="295" r:id="rId21"/>
    <p:sldId id="313" r:id="rId22"/>
    <p:sldId id="324" r:id="rId23"/>
    <p:sldId id="326" r:id="rId24"/>
    <p:sldId id="327" r:id="rId25"/>
    <p:sldId id="328" r:id="rId26"/>
    <p:sldId id="343" r:id="rId27"/>
    <p:sldId id="345" r:id="rId28"/>
    <p:sldId id="342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901FC-826F-4C8D-80A3-304ED3945E13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72AE2-C8DA-4813-B452-4E12292707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A7416B-0389-45F1-8D07-F8EF9F03665F}" type="datetimeFigureOut">
              <a:rPr lang="pt-BR" smtClean="0"/>
              <a:pPr/>
              <a:t>22/04/2014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HJqNpJ8xAQ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unatv.wordpress.com/" TargetMode="External"/><Relationship Id="rId2" Type="http://schemas.openxmlformats.org/officeDocument/2006/relationships/hyperlink" Target="mailto:maira.zapater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29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que são direitos humanos das mulheres?</a:t>
            </a:r>
            <a:br>
              <a:rPr lang="pt-BR" sz="29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construção histórica e social dos direitos humanos no mundo</a:t>
            </a:r>
            <a:endParaRPr lang="pt-BR" sz="29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62200" y="6021288"/>
            <a:ext cx="6705600" cy="714549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Antecedentes históricos (cont.)</a:t>
            </a:r>
            <a:endParaRPr lang="pt-BR" sz="24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Pós 2ª Guerra Mundial e globalização: </a:t>
            </a: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reconhecimento dos </a:t>
            </a: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3ª geração: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endParaRPr lang="pt-BR" sz="2400" b="1" dirty="0" smtClean="0">
              <a:ln w="6350">
                <a:noFill/>
              </a:ln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- Direitos de solidariedade: </a:t>
            </a: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 à paz, ao desenvolvimento social, ao meio-ambiente sadio.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endParaRPr lang="pt-BR" sz="2400" b="1" dirty="0" smtClean="0">
              <a:ln w="6350">
                <a:noFill/>
              </a:ln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 partir da Declaração de Direitos de 1948 se fala em </a:t>
            </a: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dimensões</a:t>
            </a: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e não </a:t>
            </a: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gerações</a:t>
            </a: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 direitos: não há superação de uma por outra, nem hierarquia entre os direitos.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defRPr/>
            </a:pPr>
            <a:r>
              <a:rPr lang="pt-BR" sz="2400" b="1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III. A Internacionalização Dos Direitos Humanos</a:t>
            </a:r>
            <a:endParaRPr lang="pt-BR" sz="24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6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Período entre Guerras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desenvolvimento do Direito Humanitário  (direitos das vítimas de conflitos armados); 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criação da Liga das Nações (cooperação internacional e relativização da soberania);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criação da Organização Internacional do Trabalho (promoção de padrões internacionais de bem-estar no trabalho)</a:t>
            </a:r>
          </a:p>
          <a:p>
            <a:pPr>
              <a:lnSpc>
                <a:spcPct val="100000"/>
              </a:lnSpc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Internacionalização Dos Direitos Humanos (cont.)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Consequências da internacionalização: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Relativização do conceito de soberania estatal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Indivíduo passa a ser sujeito de Direito Internacional, além dos Estados e das organizações internacionais.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400" b="1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Consequências da internacionalização</a:t>
            </a: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pt-BR" sz="2400" dirty="0"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- Criação de sistemas internacionais de proteção aos direitos humanos: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Sistema global: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ONU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Sistemas regionais: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europeu, interamericano e africano; árabe e asiático (ainda incipientes).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- Fortalecimento dos sistemas domésticos de proteção aos Direitos Humanos.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t-BR" sz="2400" b="1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IV. Os Direitos Humanos No Pós-1948</a:t>
            </a:r>
            <a:endParaRPr lang="pt-BR" sz="24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Violações perpetradas pelo nazismo: ação estatal legalizada em face de seus próprios nacionais é inédita na história da humanidade.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Ruptura com todos os antecedentes de direitos humanos: total negação do valor inato do indivíduo, que poderia ter sido evitada (ou minimizada) pela previsão de proteção internacional. </a:t>
            </a:r>
          </a:p>
          <a:p>
            <a:pPr>
              <a:lnSpc>
                <a:spcPct val="100000"/>
              </a:lnSpc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Pós-1948(cont.)</a:t>
            </a:r>
            <a:endParaRPr lang="pt-BR" sz="24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Carta das Nações Unidas (1945):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cria a Organização das Nações Unidas.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Objetivos: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manutenção da paz e segurança; cooperação internacional e promoção dos Direitos Humanos.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Principais órgãos: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Assembleia Geral, Conselho de Segurança, Corte Internacional de Justiça, Conselho Econômico e Social, Conselho de Tutela e Secretariado.</a:t>
            </a: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PÓS-1948(cont.)</a:t>
            </a:r>
            <a:endParaRPr lang="pt-BR" sz="24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Declaração Universal de Direitos do Homem  (1948)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Adotada em 1948, aprovação unânime de 48 Estados (8 abstenções, nenhum voto contra)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Contempla direitos de 1ª geração (arts. 3º a 21) e 2ª geração (arts. 22 a 28) de forma indivisível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Adoção dos princípios: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universalidade, indivisibilidade e interdependência.</a:t>
            </a: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PÓS-1948(cont.)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a) Universalidade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Direitos de alcance universal: todos os indivíduos são titulares, não importando nacionalidade, etnia, religião, etc.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Questionamentos: universalismo x relativismo cultural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PÓS-1948(cont.)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 Indivisibilidade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fundamentais: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civis e políticos</a:t>
            </a:r>
          </a:p>
          <a:p>
            <a:pPr algn="ctr">
              <a:lnSpc>
                <a:spcPct val="100000"/>
              </a:lnSpc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</a:p>
          <a:p>
            <a:pPr algn="ctr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 econômicos, sociais e 	</a:t>
            </a:r>
          </a:p>
          <a:p>
            <a:pPr algn="ctr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culturais</a:t>
            </a:r>
          </a:p>
          <a:p>
            <a:pPr algn="ctr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</a:p>
          <a:p>
            <a:pPr algn="ctr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solidariedade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PÓS-1948(cont.)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 Interdependência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 Além de indivisíveis, os direitos fundamentais são interdependentes entre si para poderem ser plenamente exercidos: </a:t>
            </a:r>
          </a:p>
          <a:p>
            <a:pPr algn="just"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		-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 direitos sociais são irrealizáveis sem as liberdades políticas; </a:t>
            </a:r>
          </a:p>
          <a:p>
            <a:pPr algn="just"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- as liberdades políticas são inúteis sem os direitos sociais; </a:t>
            </a:r>
          </a:p>
          <a:p>
            <a:pPr algn="just"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- os direitos sociais e as liberdades civis não podem ser exercidos sem os direitos de solidariedade.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endParaRPr lang="pt-BR" sz="24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Maíra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Zapater</a:t>
            </a: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Doutoranda em Direitos Humanos (FADUSP)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Advogada (PUC-SP)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Cientista social (FFLCH-USP)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Professora universitária e pesquisadora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NO PÓS-1948(cont.)</a:t>
            </a:r>
            <a:endParaRPr lang="pt-BR" sz="24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Valor jurídico da Declaração: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 a maior parte da doutrina tem força jurídica vinculante (reflete o costume internacional).</a:t>
            </a: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Debate sobre a necessidade de se estabelecerem pactos de força jurídica vinculante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Declaração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Viena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4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Declaração de Viena (1993): </a:t>
            </a:r>
            <a:r>
              <a:rPr lang="pt-BR" sz="24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reproduz os direitos da Declaração de 1948, com mais ratificações; reafirmação da indivisibilidade e da ausência de hierarquia entre direitos; democracia apontada como regime político mais adequado à promoção dos direitos humanos.</a:t>
            </a:r>
          </a:p>
          <a:p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V.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mulheres como direitos humanos</a:t>
            </a:r>
            <a:endParaRPr lang="pt-BR" sz="24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 reflexos da internacionalização dos Direitos Humanos em relação aos direitos das minorias</a:t>
            </a: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Por que falar em “direitos das mulheres”?</a:t>
            </a: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Distinção entre </a:t>
            </a:r>
            <a:r>
              <a:rPr lang="pt-BR" sz="24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sexo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pt-BR" sz="24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gênero</a:t>
            </a:r>
          </a:p>
          <a:p>
            <a:pPr algn="just">
              <a:buFontTx/>
              <a:buChar char="-"/>
            </a:pPr>
            <a:endParaRPr lang="pt-BR" sz="2400" i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Formação de estereótipos, preconceitos e intolerâncias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“Biologização” da cultura como fundamento para violação de direitos</a:t>
            </a:r>
          </a:p>
          <a:p>
            <a:pPr>
              <a:buFontTx/>
              <a:buChar char="-"/>
            </a:pP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direitos das mulheres como direitos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humanos (cont.)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Além do caráter internacional, a concepção contemporânea dos Direitos Humanos engloba sua: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- Universalidade;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- Indivisibilidade;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- Interdependência. </a:t>
            </a: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Portanto, somente há plena garantia dos Direitos Humanos observando-se as especificidades dos direitos das mulheres.</a:t>
            </a:r>
          </a:p>
          <a:p>
            <a:pPr lvl="3"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just">
              <a:buFontTx/>
              <a:buChar char="-"/>
            </a:pP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mulheres e o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 à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igualdade formal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Igualdade formal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conceito fortalecido no século XVIII, no contexto Revoluções Liberais.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Porém, a questão da igualdade entre os sexos / gêneros não foi problematizada nos principais documentos da época, exceção feita à Declaração dos Direitos da Mulher e da Cidadã (1791), proposta pela escritora Olympe de Gouges, condenada à morte justamente por essa razão.</a:t>
            </a:r>
          </a:p>
          <a:p>
            <a:pPr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mulheres e o direito à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igualdade material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Igualdade material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conceito fortalecido no final do século XIX / início do século XX, no contexto Revoluções Sociais.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 consolidação deste conceito ajuda a impulsionar: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- 1ª onda feminista: movimento trabalhista e sufragista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- 2ª onda feminista: luta pela ocupação do espaço público e do mercado de trabalho pelas mulheres das classes altas</a:t>
            </a:r>
          </a:p>
          <a:p>
            <a:pPr algn="just"/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Reflexões</a:t>
            </a:r>
            <a:endParaRPr lang="pt-BR" sz="24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próxima aula</a:t>
            </a: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Pesquisar e refletir: conquistas e desafios dos movimentos feministas</a:t>
            </a: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Invertendo os papéis...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mtClean="0">
                <a:hlinkClick r:id="rId2"/>
              </a:rPr>
              <a:t>https</a:t>
            </a:r>
            <a:r>
              <a:rPr lang="pt-BR" smtClean="0">
                <a:hlinkClick r:id="rId2"/>
              </a:rPr>
              <a:t>://</a:t>
            </a:r>
            <a:r>
              <a:rPr lang="pt-BR" smtClean="0">
                <a:hlinkClick r:id="rId2"/>
              </a:rPr>
              <a:t>www.youtube.com/watch?v=bHJqNpJ8xAQ</a:t>
            </a:r>
            <a:r>
              <a:rPr lang="pt-BR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z="240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Maíra Zapater</a:t>
            </a: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Email para contato: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maira.zapater@gmail.com</a:t>
            </a: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Blog: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www.deunatv.wordpress.com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70328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I. Conceitos introdutórios</a:t>
            </a:r>
            <a:endParaRPr lang="pt-BR" sz="2400" b="1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Humanos: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não há uma definição categórica.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Conjunto de atributos e prerrogativas mínimas </a:t>
            </a:r>
            <a:r>
              <a:rPr lang="pt-BR" sz="24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inderrogáveis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inerentes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toda e qualquer pessoa, em decorrência unicamente da sua condição de ser humano.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Finalidade: manter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 mínimo ético irredutível: dignidade da pessoa humana (matriz kantiana).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pt-BR" sz="2400" b="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II. </a:t>
            </a:r>
            <a:r>
              <a:rPr lang="pt-BR" sz="2400" b="1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Antecedentes Históricos</a:t>
            </a:r>
            <a:endParaRPr lang="pt-BR" sz="2400" b="1" i="1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“Os Direitos Humanos não são um dado, mas um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construído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 (Hannah </a:t>
            </a:r>
            <a:r>
              <a:rPr lang="pt-BR" sz="24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Arendt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Precedentes na civilização greco-romana (defesa do valor do indivíduo e de direitos do cidadão perante os governantes) e na tradição judaico-cristã (indivíduo é feito à imagem e semelhança de Deus, e por isso tem valor inato).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pt-BR" sz="2400" b="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Antecedentes históricos (cont.)</a:t>
            </a:r>
          </a:p>
          <a:p>
            <a:pPr algn="l">
              <a:lnSpc>
                <a:spcPct val="100000"/>
              </a:lnSpc>
              <a:defRPr/>
            </a:pPr>
            <a:endParaRPr lang="pt-BR" sz="2400" b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Tradição inglesa: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primeiras restrições aos direitos do monarca, criando-lhe deveres e dando direitos ao indivíduo.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Primeiros documentos: </a:t>
            </a: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Século XIII: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Magna Carta (1215) prevê como fundamental o direito à propriedade privada.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1628: </a:t>
            </a:r>
            <a:r>
              <a:rPr lang="pt-BR" sz="24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Bill </a:t>
            </a:r>
            <a:r>
              <a:rPr lang="pt-BR" sz="24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pt-BR" sz="24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24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Rights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limita os poderes do monarca.</a:t>
            </a: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697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Antecedentes históricos (cont.)</a:t>
            </a:r>
            <a:endParaRPr lang="pt-BR" sz="240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Séculos XVII e XVIII: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filósofos jusnaturalistas, contratualistas e iluministas produzem as primeiras bases teóricas para os 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1ª geração: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- Direitos civis: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ir e vir, direito de não ser morto nem torturado, liberdade religiosa, de expressão e pensamento.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Direitos políticos: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 de escolher o governante (votar) e de participar da vida política (ser votado).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Antecedentes históricos (cont.)</a:t>
            </a:r>
            <a:endParaRPr lang="pt-BR" sz="2400" dirty="0"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1ª geração = abstenções do Estado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(limitações ao Poder Estatal; liberdades negativas).</a:t>
            </a:r>
          </a:p>
          <a:p>
            <a:pPr>
              <a:lnSpc>
                <a:spcPct val="100000"/>
              </a:lnSpc>
              <a:buFontTx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Principais lutas sociais por estes direitos:</a:t>
            </a: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Revoluções Inglesas (século XVII)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Revolução Americana (século XVIII)</a:t>
            </a:r>
          </a:p>
          <a:p>
            <a:pPr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- Revolução Francesa (século XVIII), que dá origem à primeira Declaração Universal de Direitos do Homem (1789)</a:t>
            </a: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 typeface="Wingdings 2" pitchFamily="18" charset="2"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Antecedentes históricos (cont.)</a:t>
            </a:r>
            <a:endParaRPr lang="pt-BR" sz="240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Consequência econômica: 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formação do Estado liberal e desenvolvimento da doutrina do </a:t>
            </a:r>
            <a:r>
              <a:rPr lang="pt-BR" sz="24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laissez-faire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Século XIX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novos movimentos sociais: trabalhista, feminista.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As primeiras leis trabalhistas na Inglaterra e EUA foram os primeiros documentos a prever direitos sociais.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</a:t>
            </a:r>
            <a:r>
              <a:rPr lang="pt-BR" sz="2400" dirty="0" smtClean="0"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Antecedentes históricos (cont.)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Marxismo: </a:t>
            </a: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contestação das relações de igualdade formal do sistema capitalista e demanda por igualdade material formam as bases teóricas dos </a:t>
            </a: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2ª geração: 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endParaRPr lang="pt-BR" sz="2400" dirty="0" smtClean="0">
              <a:ln w="6350">
                <a:noFill/>
              </a:ln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Direitos econômicos, sociais e culturais: </a:t>
            </a: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garantidos por meio de prestações estatais.</a:t>
            </a: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endParaRPr lang="pt-BR" sz="2400" b="1" dirty="0" smtClean="0">
              <a:ln w="6350">
                <a:noFill/>
              </a:ln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pt-BR" sz="2400" b="1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Principais documentos: </a:t>
            </a: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Constituição Soviética (1917), Constituição Mexicana (1917), Constituição de </a:t>
            </a:r>
            <a:r>
              <a:rPr lang="pt-BR" sz="2400" dirty="0" err="1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Weimar</a:t>
            </a:r>
            <a:r>
              <a:rPr lang="pt-BR" sz="2400" dirty="0" smtClean="0">
                <a:ln w="6350">
                  <a:noFill/>
                </a:ln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(1922).</a:t>
            </a:r>
            <a:endParaRPr lang="pt-BR" sz="24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344</TotalTime>
  <Words>931</Words>
  <Application>Microsoft Office PowerPoint</Application>
  <PresentationFormat>Apresentação na tela (4:3)</PresentationFormat>
  <Paragraphs>168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Mediano</vt:lpstr>
      <vt:lpstr>O que são direitos humanos das mulheres? A construção histórica e social dos direitos humanos no mundo</vt:lpstr>
      <vt:lpstr>Slide 2</vt:lpstr>
      <vt:lpstr>I. Conceitos introdutórios</vt:lpstr>
      <vt:lpstr>   II. Antecedentes Históricos</vt:lpstr>
      <vt:lpstr>   Antecedentes históricos (cont.) </vt:lpstr>
      <vt:lpstr>  Antecedentes históricos (cont.)</vt:lpstr>
      <vt:lpstr>  Antecedentes históricos (cont.)</vt:lpstr>
      <vt:lpstr>  Antecedentes históricos (cont.)</vt:lpstr>
      <vt:lpstr>  Antecedentes históricos (cont.)</vt:lpstr>
      <vt:lpstr>  Antecedentes históricos (cont.)</vt:lpstr>
      <vt:lpstr>III. A Internacionalização Dos Direitos Humanos</vt:lpstr>
      <vt:lpstr>A Internacionalização Dos Direitos Humanos (cont.)</vt:lpstr>
      <vt:lpstr>  Consequências da internacionalização </vt:lpstr>
      <vt:lpstr>IV. Os Direitos Humanos No Pós-1948</vt:lpstr>
      <vt:lpstr> Os Direitos Humanos No Pós-1948(cont.)</vt:lpstr>
      <vt:lpstr> OS DIREITOS HUMANOS NO PÓS-1948(cont.)</vt:lpstr>
      <vt:lpstr>OS DIREITOS HUMANOS NO PÓS-1948(cont.)</vt:lpstr>
      <vt:lpstr>OS DIREITOS HUMANOS NO PÓS-1948(cont.)</vt:lpstr>
      <vt:lpstr>OS DIREITOS HUMANOS NO PÓS-1948(cont.)</vt:lpstr>
      <vt:lpstr> OS DIREITOS HUMANOS NO PÓS-1948(cont.)</vt:lpstr>
      <vt:lpstr>A Declaração de Viena</vt:lpstr>
      <vt:lpstr>V. O direitos das mulheres como direitos humanos</vt:lpstr>
      <vt:lpstr>O direitos das mulheres como direitos humanos (cont.)</vt:lpstr>
      <vt:lpstr>As mulheres e o direito à igualdade formal</vt:lpstr>
      <vt:lpstr>As mulheres e o direito à igualdade material</vt:lpstr>
      <vt:lpstr>Reflexões</vt:lpstr>
      <vt:lpstr>Invertendo os papéis...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DECLARAÇÃO UNIVERSAL DE DIREITOS HUMANOS E A CONSTITUIÇÃO DE 1988</dc:title>
  <dc:creator>Maíra</dc:creator>
  <cp:lastModifiedBy>Maíra</cp:lastModifiedBy>
  <cp:revision>22</cp:revision>
  <dcterms:created xsi:type="dcterms:W3CDTF">2014-02-13T22:12:40Z</dcterms:created>
  <dcterms:modified xsi:type="dcterms:W3CDTF">2014-04-22T22:03:53Z</dcterms:modified>
</cp:coreProperties>
</file>