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handoutMasterIdLst>
    <p:handoutMasterId r:id="rId11"/>
  </p:handoutMasterIdLst>
  <p:sldIdLst>
    <p:sldId id="256" r:id="rId3"/>
    <p:sldId id="264" r:id="rId4"/>
    <p:sldId id="274" r:id="rId5"/>
    <p:sldId id="268" r:id="rId6"/>
    <p:sldId id="269" r:id="rId7"/>
    <p:sldId id="273" r:id="rId8"/>
    <p:sldId id="271" r:id="rId9"/>
    <p:sldId id="270" r:id="rId10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9338C6B-0E7F-4F7C-8FAF-AF7FD056440E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9DD23-B259-4311-BB9F-8895FB68D5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2130425"/>
            <a:ext cx="7772400" cy="1470025"/>
          </a:xfrm>
          <a:solidFill>
            <a:srgbClr val="BBE0E3">
              <a:alpha val="50000"/>
            </a:srgbClr>
          </a:solidFill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949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7109A8-355B-4A63-89AF-BF558787518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4425F-FC62-4E8F-88A9-3B2F29E12C1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1338" y="71438"/>
            <a:ext cx="2144712" cy="60547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71438"/>
            <a:ext cx="6281738" cy="60547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6CF2-27BF-4D36-8F74-538C5CD580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7109A8-355B-4A63-89AF-BF55878751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11BC6A-3712-460A-BF54-F3EC24A8751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6B6E23-298C-4DD0-995F-DB826BA282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FD57-9B78-43BB-91D6-F5716C307F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B797-724D-4DA6-A272-00F3C933E7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0FF0E8-190C-403C-A3DE-378C8E611E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AF58-3E1C-492E-A774-D48851BB36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150B0F-4823-4ABA-9D6D-E39AB316D79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1BC6A-3712-460A-BF54-F3EC24A8751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2209BC-7349-42E5-ABA2-3DB71D83D33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425F-FC62-4E8F-88A9-3B2F29E12C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CF2-27BF-4D36-8F74-538C5CD580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B6E23-298C-4DD0-995F-DB826BA282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CFD57-9B78-43BB-91D6-F5716C307FF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B797-724D-4DA6-A272-00F3C933E7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FF0E8-190C-403C-A3DE-378C8E611E8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6AF58-3E1C-492E-A774-D48851BB36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0B0F-4823-4ABA-9D6D-E39AB316D79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209BC-7349-42E5-ABA2-3DB71D83D3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71438"/>
            <a:ext cx="85693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83EB14-49BD-4AD0-B93F-080115F42B0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83EB14-49BD-4AD0-B93F-080115F42B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692696"/>
            <a:ext cx="6624538" cy="21602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3200" dirty="0" smtClean="0"/>
              <a:t>Portal da ALESP e o </a:t>
            </a:r>
            <a:br>
              <a:rPr lang="pt-BR" sz="3200" dirty="0" smtClean="0"/>
            </a:br>
            <a:r>
              <a:rPr lang="pt-BR" sz="3200" dirty="0" smtClean="0"/>
              <a:t>Processo </a:t>
            </a:r>
            <a:r>
              <a:rPr lang="pt-BR" sz="3200" dirty="0" smtClean="0"/>
              <a:t>Legislativo</a:t>
            </a:r>
            <a:endParaRPr lang="pt-BR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78288"/>
            <a:ext cx="7016824" cy="1126976"/>
          </a:xfrm>
        </p:spPr>
        <p:txBody>
          <a:bodyPr/>
          <a:lstStyle/>
          <a:p>
            <a:pPr algn="r"/>
            <a:r>
              <a:rPr lang="pt-BR" sz="2000" dirty="0" smtClean="0"/>
              <a:t>ALESP/DIDO/DDO</a:t>
            </a:r>
          </a:p>
          <a:p>
            <a:pPr algn="r"/>
            <a:r>
              <a:rPr lang="pt-BR" sz="1800" dirty="0" smtClean="0"/>
              <a:t>Divisão de Desenvolvimento Organizacional</a:t>
            </a:r>
          </a:p>
          <a:p>
            <a:pPr algn="r"/>
            <a:r>
              <a:rPr lang="pt-BR" sz="1600" dirty="0" smtClean="0"/>
              <a:t>Frederico </a:t>
            </a:r>
            <a:r>
              <a:rPr lang="pt-BR" sz="1600" dirty="0" err="1" smtClean="0"/>
              <a:t>Bortolato</a:t>
            </a:r>
            <a:r>
              <a:rPr lang="pt-BR" sz="1600" dirty="0" smtClean="0"/>
              <a:t> – Equipe Técnica do Portal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Portal da ALESP</a:t>
            </a:r>
            <a:endParaRPr lang="pt-BR" sz="35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/>
              <a:t>Objetivos</a:t>
            </a:r>
            <a:r>
              <a:rPr lang="pt-BR" sz="2200" dirty="0" smtClean="0"/>
              <a:t>: 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Traduzir</a:t>
            </a:r>
            <a:r>
              <a:rPr lang="pt-BR" sz="1800" dirty="0" smtClean="0"/>
              <a:t>, no âmbito virtual e da sociedade em rede, as prerrogativas e as competências constitucionais e </a:t>
            </a:r>
            <a:r>
              <a:rPr lang="pt-BR" sz="1800" dirty="0" smtClean="0"/>
              <a:t>regimentais do parlamento (“</a:t>
            </a:r>
            <a:r>
              <a:rPr lang="pt-BR" sz="1800" dirty="0" err="1" smtClean="0"/>
              <a:t>Alesp</a:t>
            </a:r>
            <a:r>
              <a:rPr lang="pt-BR" sz="1800" dirty="0" smtClean="0"/>
              <a:t> Virtual”)</a:t>
            </a:r>
            <a:endParaRPr lang="pt-BR" sz="1800" dirty="0" smtClean="0"/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Interagir </a:t>
            </a:r>
            <a:r>
              <a:rPr lang="pt-BR" sz="1800" dirty="0" smtClean="0"/>
              <a:t>com a sociedade, disponibilizando serviços ao cidadão.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Ampliar a visibilidade do Poder Legislativo Paulista.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Divulgar a atividade legislativa, </a:t>
            </a:r>
            <a:r>
              <a:rPr lang="pt-BR" sz="1800" dirty="0" err="1" smtClean="0"/>
              <a:t>fiscalizatória</a:t>
            </a:r>
            <a:r>
              <a:rPr lang="pt-BR" sz="1800" dirty="0" smtClean="0"/>
              <a:t> e investigatória.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Servir como ferramenta de trabalho para os deputados e funcionários.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Organizar o conteúdo legislativo, com responsabilidades distribuídas</a:t>
            </a:r>
            <a:r>
              <a:rPr lang="pt-BR" sz="1800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smtClean="0"/>
              <a:t>Promover a transparência e a participação da sociedade.</a:t>
            </a:r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Gestão do Portal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Comitê Executivo do Portal</a:t>
            </a:r>
            <a:r>
              <a:rPr lang="pt-BR" dirty="0" smtClean="0"/>
              <a:t>: gestão </a:t>
            </a:r>
            <a:r>
              <a:rPr lang="pt-BR" dirty="0" smtClean="0"/>
              <a:t>administrativa (Ato no.5/2005 da Mesa)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DIDO</a:t>
            </a:r>
            <a:r>
              <a:rPr lang="pt-BR" dirty="0" smtClean="0"/>
              <a:t>: Equipes de </a:t>
            </a:r>
            <a:r>
              <a:rPr lang="pt-BR" dirty="0" err="1" smtClean="0"/>
              <a:t>infra-estrutura</a:t>
            </a:r>
            <a:r>
              <a:rPr lang="pt-BR" dirty="0" smtClean="0"/>
              <a:t> (</a:t>
            </a:r>
            <a:r>
              <a:rPr lang="pt-BR" b="1" dirty="0" smtClean="0"/>
              <a:t>DI</a:t>
            </a:r>
            <a:r>
              <a:rPr lang="pt-BR" dirty="0" smtClean="0"/>
              <a:t>) e desenvolvimento de sistemas (</a:t>
            </a:r>
            <a:r>
              <a:rPr lang="pt-BR" b="1" dirty="0" smtClean="0"/>
              <a:t>DDO</a:t>
            </a:r>
            <a:r>
              <a:rPr lang="pt-BR" dirty="0" smtClean="0"/>
              <a:t>): execução de atividades técnicas.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Definição </a:t>
            </a:r>
            <a:r>
              <a:rPr lang="pt-BR" b="1" dirty="0" smtClean="0"/>
              <a:t>visual</a:t>
            </a:r>
            <a:r>
              <a:rPr lang="pt-BR" dirty="0" smtClean="0"/>
              <a:t>: Departamento de Comunicação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Gestão </a:t>
            </a:r>
            <a:r>
              <a:rPr lang="pt-BR" b="1" dirty="0" smtClean="0"/>
              <a:t>de conteúdo</a:t>
            </a:r>
            <a:r>
              <a:rPr lang="pt-BR" dirty="0" smtClean="0"/>
              <a:t>: áreas responsáveis</a:t>
            </a:r>
            <a:r>
              <a:rPr lang="pt-BR" dirty="0" smtClean="0"/>
              <a:t>.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</a:pPr>
            <a:r>
              <a:rPr lang="pt-BR" sz="2000" b="1" dirty="0" smtClean="0"/>
              <a:t>Gestão </a:t>
            </a:r>
            <a:r>
              <a:rPr lang="pt-BR" sz="2000" b="1" dirty="0" smtClean="0"/>
              <a:t>compartilhada</a:t>
            </a:r>
            <a:r>
              <a:rPr lang="pt-BR" sz="2000" dirty="0" smtClean="0"/>
              <a:t>: Comitê do Portal + Informática + Áreas responsáveis.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</a:pPr>
            <a:r>
              <a:rPr lang="pt-BR" sz="2000" dirty="0" smtClean="0"/>
              <a:t>Matriz de responsabilidades: </a:t>
            </a:r>
            <a:r>
              <a:rPr lang="pt-BR" sz="2000" b="1" dirty="0" smtClean="0"/>
              <a:t>publicação descentralizada</a:t>
            </a:r>
            <a:r>
              <a:rPr lang="pt-BR" sz="2000" dirty="0" smtClean="0"/>
              <a:t> de conteúdos</a:t>
            </a:r>
            <a:r>
              <a:rPr lang="pt-BR" sz="20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Principais Módulos do Portal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200" dirty="0" smtClean="0"/>
              <a:t>Processo Legislativo</a:t>
            </a:r>
          </a:p>
          <a:p>
            <a:pPr marL="800100" lvl="1" indent="-3429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dirty="0" smtClean="0"/>
              <a:t>- Proposituras, processos, pauta, ordem do dia, votações, sessões plenárias, questões de ordem.</a:t>
            </a:r>
            <a:endParaRPr lang="pt-BR" dirty="0"/>
          </a:p>
          <a:p>
            <a:pPr marL="457200" indent="-457200" algn="just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200" dirty="0" smtClean="0"/>
              <a:t>Legislação Paulista </a:t>
            </a:r>
          </a:p>
          <a:p>
            <a:pPr marL="800100" lvl="1" indent="-3429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dirty="0" smtClean="0"/>
              <a:t>- Toda a base de normas estaduais, desde 1835.</a:t>
            </a:r>
          </a:p>
          <a:p>
            <a:pPr marL="457200" indent="-457200" algn="just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200" dirty="0" smtClean="0"/>
              <a:t>Comissões Parlamentares</a:t>
            </a:r>
          </a:p>
          <a:p>
            <a:pPr marL="800100" lvl="1" indent="-3429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dirty="0" smtClean="0"/>
              <a:t>- Reuniões, deliberações, votações, relatórios, CPIs, estatísticas.</a:t>
            </a:r>
          </a:p>
          <a:p>
            <a:pPr marL="457200" indent="-457200" algn="just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200" dirty="0" smtClean="0"/>
              <a:t>Deputados Estaduais</a:t>
            </a:r>
          </a:p>
          <a:p>
            <a:pPr marL="857250" lvl="1" indent="-4572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dirty="0" smtClean="0"/>
              <a:t>- Projetos, normas, área de atuação, base eleitoral, prestação de contas, presença em plenário.</a:t>
            </a:r>
          </a:p>
          <a:p>
            <a:pPr marL="457200" indent="-457200" algn="just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200" dirty="0" smtClean="0"/>
              <a:t>Orçamento, LDO e PPA</a:t>
            </a:r>
          </a:p>
          <a:p>
            <a:pPr marL="857250" lvl="1" indent="-4572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dirty="0" smtClean="0"/>
              <a:t>- Emendas on-line, audiências públicas, projetos e normas promulgadas.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Principais Módulos do Portal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Notícias da ALESP</a:t>
            </a:r>
          </a:p>
          <a:p>
            <a:pPr marL="857250" lvl="1" indent="-45720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800" dirty="0" smtClean="0"/>
              <a:t>- Agência de Notícias, Rádio ALESP, TV Web, Redes Sociais, Banco </a:t>
            </a:r>
            <a:r>
              <a:rPr lang="pt-BR" sz="1800" smtClean="0"/>
              <a:t>de Imagens.</a:t>
            </a:r>
            <a:endParaRPr lang="pt-BR" sz="18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ILP - Instituto do Legislativo Paulista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Acervo Histórico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Agenda da ALESP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Contratos e Licitações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Execução Orçamentária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Biblioteca Digital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pt-BR" sz="2200" dirty="0" smtClean="0"/>
              <a:t>Fale Conosco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Principais Módulos do Portal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Portal mini (para dispositivos móveis)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Gestão de Pessoal</a:t>
            </a:r>
          </a:p>
          <a:p>
            <a:pPr marL="822960" lvl="1" indent="-45720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900" dirty="0" smtClean="0"/>
              <a:t>- Cargos e funções, tabela de vencimentos, remuneração dos servidores, lotação dos servidores, organograma.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Portal dos Dados Abertos da </a:t>
            </a:r>
            <a:r>
              <a:rPr lang="pt-BR" sz="2200" dirty="0" err="1" smtClean="0"/>
              <a:t>Alesp</a:t>
            </a: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Sistema </a:t>
            </a:r>
            <a:r>
              <a:rPr lang="pt-BR" sz="2200" dirty="0" err="1" smtClean="0"/>
              <a:t>Push</a:t>
            </a:r>
            <a:r>
              <a:rPr lang="pt-BR" sz="2200" dirty="0" smtClean="0"/>
              <a:t> do Processo Legislativo (Notificação por email)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Bases de dados do IPVS e IPRS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Banco de Projetos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14"/>
            </a:pPr>
            <a:r>
              <a:rPr lang="pt-BR" sz="2200" dirty="0" smtClean="0"/>
              <a:t>Parlamento Jovem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Estatísticas do Portal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None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835696" y="595102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Quantidade de acessos ao Portal da ALESP em 29/abr/2015 (dados aproximados)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23528" y="1484785"/>
          <a:ext cx="8208913" cy="4392492"/>
        </p:xfrm>
        <a:graphic>
          <a:graphicData uri="http://schemas.openxmlformats.org/drawingml/2006/table">
            <a:tbl>
              <a:tblPr/>
              <a:tblGrid>
                <a:gridCol w="432049"/>
                <a:gridCol w="3600400"/>
                <a:gridCol w="1080120"/>
                <a:gridCol w="1368152"/>
                <a:gridCol w="1728192"/>
              </a:tblGrid>
              <a:tr h="3378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Legislação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1634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86589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88223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Projetos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2569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51493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54062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Notícias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13320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14412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Processo Legislativo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1388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9836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Mini-portal móvel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9583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Deputados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6929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8650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 Assembleia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768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6177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6945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Administração da ALESP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629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3039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3668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Comissões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2626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3256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Participe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1376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Documentação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1068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sng" strike="noStrike">
                          <a:solidFill>
                            <a:srgbClr val="0000FF"/>
                          </a:solidFill>
                          <a:latin typeface="Calibri"/>
                        </a:rPr>
                        <a:t>Central de Atendimento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3366"/>
                          </a:solidFill>
                          <a:latin typeface="Verdana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3366"/>
                          </a:solidFill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dirty="0" smtClean="0"/>
              <a:t>Estatísticas do Portal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None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200" dirty="0" smtClean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504108"/>
            <a:ext cx="6263605" cy="478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lobalização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Globalização</Template>
  <TotalTime>865</TotalTime>
  <Words>462</Words>
  <Application>Microsoft Office PowerPoint</Application>
  <PresentationFormat>Apresentação na tela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Globalização</vt:lpstr>
      <vt:lpstr>Balcão Envidraçado</vt:lpstr>
      <vt:lpstr>Portal da ALESP e o  Processo Legislativo</vt:lpstr>
      <vt:lpstr>Portal da ALESP</vt:lpstr>
      <vt:lpstr>Gestão do Portal</vt:lpstr>
      <vt:lpstr>Principais Módulos do Portal</vt:lpstr>
      <vt:lpstr>Principais Módulos do Portal</vt:lpstr>
      <vt:lpstr>Principais Módulos do Portal</vt:lpstr>
      <vt:lpstr>Estatísticas do Portal</vt:lpstr>
      <vt:lpstr>Estatísticas do Portal</vt:lpstr>
    </vt:vector>
  </TitlesOfParts>
  <Company>ALESP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Produzindo transparência Sistemas integrados e Portal Legislativo</dc:title>
  <dc:creator>ALESP</dc:creator>
  <cp:lastModifiedBy>Lenovo</cp:lastModifiedBy>
  <cp:revision>120</cp:revision>
  <dcterms:created xsi:type="dcterms:W3CDTF">2011-09-27T21:00:47Z</dcterms:created>
  <dcterms:modified xsi:type="dcterms:W3CDTF">2015-05-04T17:03:29Z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TC012264231046</vt:lpwstr>
  </property>
</Properties>
</file>